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6" r:id="rId6"/>
  </p:sldMasterIdLst>
  <p:notesMasterIdLst>
    <p:notesMasterId r:id="rId13"/>
  </p:notesMasterIdLst>
  <p:handoutMasterIdLst>
    <p:handoutMasterId r:id="rId14"/>
  </p:handoutMasterIdLst>
  <p:sldIdLst>
    <p:sldId id="286" r:id="rId7"/>
    <p:sldId id="407" r:id="rId8"/>
    <p:sldId id="458" r:id="rId9"/>
    <p:sldId id="410" r:id="rId10"/>
    <p:sldId id="459" r:id="rId11"/>
    <p:sldId id="457" r:id="rId12"/>
  </p:sldIdLst>
  <p:sldSz cx="12192000" cy="6858000"/>
  <p:notesSz cx="6884988" cy="10018713"/>
  <p:embeddedFontLst>
    <p:embeddedFont>
      <p:font typeface="Ericsson Capital TT" panose="02000503000000020004" pitchFamily="2" charset="0"/>
      <p:regular r:id="rId15"/>
    </p:embeddedFont>
    <p:embeddedFont>
      <p:font typeface="MS PGothic" panose="020B0600070205080204" pitchFamily="34" charset="-128"/>
      <p:regular r:id="rId16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86"/>
            <p14:sldId id="407"/>
            <p14:sldId id="458"/>
            <p14:sldId id="410"/>
            <p14:sldId id="459"/>
            <p14:sldId id="457"/>
          </p14:sldIdLst>
        </p14:section>
      </p14:section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Kumar Balachandran" initials="KB" lastIdx="2" clrIdx="0"/>
  <p:cmAuthor id="1" name="Karl Werner" initials="KW" lastIdx="4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BC5FF"/>
    <a:srgbClr val="9FB7D3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93" autoAdjust="0"/>
    <p:restoredTop sz="86501" autoAdjust="0"/>
  </p:normalViewPr>
  <p:slideViewPr>
    <p:cSldViewPr snapToGrid="0" snapToObjects="1">
      <p:cViewPr>
        <p:scale>
          <a:sx n="60" d="100"/>
          <a:sy n="60" d="100"/>
        </p:scale>
        <p:origin x="-1026" y="-108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28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notesMaster" Target="notesMasters/notesMaster1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font" Target="fonts/font2.fntdata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font" Target="fonts/font1.fntdata"/><Relationship Id="rId10" Type="http://schemas.openxmlformats.org/officeDocument/2006/relationships/slide" Target="slides/slide4.xml"/><Relationship Id="rId19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2014-09-11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smtClean="0"/>
              <a:t>2014-09-11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9538" y="758825"/>
            <a:ext cx="6757987" cy="38004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dirty="0" smtClean="0"/>
              <a:t>2015-05-13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9FB1BB1-8C7F-4D47-8A85-30CB116CF618}" type="slidenum">
              <a:rPr lang="en-US" smtClean="0"/>
              <a:t>1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dirty="0" smtClean="0"/>
              <a:t>5G Network Architecture, Q1 2015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45042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dirty="0" smtClean="0"/>
              <a:t>2014-09-11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10994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1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NextGen RAN (NG RAN):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radio access network that supports Evolved </a:t>
            </a:r>
            <a:r>
              <a:rPr lang="en-GB" sz="1200" u="sng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E-UTRA</a:t>
            </a:r>
            <a:r>
              <a:rPr lang="en-GB" sz="1200" u="none" strike="sngStrike" kern="1200" baseline="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and/or new </a:t>
            </a:r>
            <a:r>
              <a:rPr lang="en-GB" sz="1200" u="sng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radio access technology 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and interfaces with the next generation core</a:t>
            </a:r>
          </a:p>
          <a:p>
            <a:endParaRPr lang="en-US" sz="1200" kern="1200" dirty="0">
              <a:solidFill>
                <a:schemeClr val="tx1"/>
              </a:solidFill>
              <a:effectLst/>
              <a:latin typeface="Arial" charset="0"/>
              <a:ea typeface="+mn-ea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2014-09-11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63102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1600" y="750888"/>
            <a:ext cx="6681788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2015-05-13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3BEE50E-CB44-4426-8929-8BF7A471402A}" type="slidenum">
              <a:rPr lang="en-US" smtClean="0"/>
              <a:t>6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5G Network Architecture, Q1 2015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86501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9FB7D3"/>
                </a:solidFill>
              </a:rPr>
              <a:t>CAPITALS</a:t>
            </a:r>
            <a:endParaRPr lang="en-US" sz="1200" dirty="0">
              <a:solidFill>
                <a:srgbClr val="9FB7D3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FFFFFF"/>
                </a:solidFill>
              </a:rPr>
              <a:t>Slide </a:t>
            </a:r>
            <a:r>
              <a:rPr lang="en-US" sz="1200" dirty="0">
                <a:solidFill>
                  <a:srgbClr val="FFFFFF"/>
                </a:solidFill>
              </a:rPr>
              <a:t>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8483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</a:t>
            </a:r>
            <a:r>
              <a:rPr lang="en-US" dirty="0" smtClean="0"/>
              <a:t>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09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Ericsson Capital TT"/>
              </a:defRPr>
            </a:lvl1pPr>
          </a:lstStyle>
          <a:p>
            <a:r>
              <a:rPr lang="en-US" dirty="0"/>
              <a:t>Click to </a:t>
            </a:r>
            <a:r>
              <a:rPr lang="en-US" dirty="0" smtClean="0"/>
              <a:t>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6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0" y="1795463"/>
            <a:ext cx="5467351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7" y="4013201"/>
            <a:ext cx="546523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7" y="1795464"/>
            <a:ext cx="546523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0" y="4022725"/>
            <a:ext cx="5467351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7" y="4022725"/>
            <a:ext cx="546523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0" y="1804989"/>
            <a:ext cx="5467351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7" y="1804989"/>
            <a:ext cx="546523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4B0C0CA9-D051-45E3-BE01-5718A6DB78C7}" type="datetimeFigureOut">
              <a:rPr lang="en-GB" smtClean="0"/>
              <a:t>28/06/2016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88E692C1-67AB-4B1F-A6D8-92D60C6B30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65125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7" y="1800000"/>
            <a:ext cx="11135785" cy="385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3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3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 smtClean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 smtClean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chemeClr val="bg1"/>
                </a:solidFill>
              </a:rPr>
              <a:t>Do not add objects or text in the footer area</a:t>
            </a:r>
            <a:endParaRPr lang="en-US" sz="1200" noProof="0" dirty="0">
              <a:solidFill>
                <a:schemeClr val="bg1"/>
              </a:solidFill>
            </a:endParaRPr>
          </a:p>
        </p:txBody>
      </p:sp>
      <p:pic>
        <p:nvPicPr>
          <p:cNvPr id="9" name="Econ2011" descr="ECON_RGB"/>
          <p:cNvPicPr>
            <a:picLocks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9564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527051" y="6524625"/>
            <a:ext cx="9865784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 smtClean="0">
                <a:solidFill>
                  <a:srgbClr val="87888A"/>
                </a:solidFill>
              </a:rPr>
              <a:t>Ericsson Internal  |  2014-09-11  |  Page </a:t>
            </a:r>
            <a:fld id="{B624FC8D-304C-4214-B300-B098A5551F4D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7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add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 smtClean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  <p:sldLayoutId id="2147483701" r:id="rId18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984123"/>
          </a:xfrm>
          <a:prstGeom prst="rect">
            <a:avLst/>
          </a:prstGeom>
        </p:spPr>
      </p:pic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0" y="3762754"/>
            <a:ext cx="6001702" cy="1413287"/>
          </a:xfrm>
        </p:spPr>
        <p:txBody>
          <a:bodyPr/>
          <a:lstStyle/>
          <a:p>
            <a:r>
              <a:rPr lang="en-US" sz="3600" dirty="0" smtClean="0">
                <a:solidFill>
                  <a:schemeClr val="tx2">
                    <a:lumMod val="90000"/>
                    <a:lumOff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Icaro Da Silva @ </a:t>
            </a:r>
            <a:r>
              <a:rPr lang="en-US" sz="3600" dirty="0" smtClean="0">
                <a:solidFill>
                  <a:schemeClr val="tx2">
                    <a:lumMod val="90000"/>
                    <a:lumOff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EuCNC 2016,</a:t>
            </a:r>
            <a:r>
              <a:rPr lang="en-US" sz="3600" dirty="0">
                <a:solidFill>
                  <a:schemeClr val="tx2">
                    <a:lumMod val="90000"/>
                    <a:lumOff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600" dirty="0" smtClean="0">
                <a:solidFill>
                  <a:schemeClr val="tx2">
                    <a:lumMod val="90000"/>
                    <a:lumOff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Wednesday, June </a:t>
            </a:r>
            <a:r>
              <a:rPr lang="en-US" sz="3600" dirty="0">
                <a:solidFill>
                  <a:schemeClr val="tx2">
                    <a:lumMod val="90000"/>
                    <a:lumOff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29</a:t>
            </a:r>
            <a:r>
              <a:rPr lang="en-US" sz="3600" baseline="30000" dirty="0">
                <a:solidFill>
                  <a:schemeClr val="tx2">
                    <a:lumMod val="90000"/>
                    <a:lumOff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</a:t>
            </a:r>
            <a:r>
              <a:rPr lang="en-US" sz="3600" dirty="0">
                <a:solidFill>
                  <a:schemeClr val="tx2">
                    <a:lumMod val="90000"/>
                    <a:lumOff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14:30 – </a:t>
            </a:r>
            <a:r>
              <a:rPr lang="en-US" sz="3600" dirty="0" smtClean="0">
                <a:solidFill>
                  <a:schemeClr val="tx2">
                    <a:lumMod val="90000"/>
                    <a:lumOff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16:00</a:t>
            </a:r>
            <a:endParaRPr lang="en-US" sz="3600" dirty="0">
              <a:solidFill>
                <a:schemeClr val="tx2">
                  <a:lumMod val="90000"/>
                  <a:lumOff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89192" y="923263"/>
            <a:ext cx="12060621" cy="2839491"/>
          </a:xfrm>
        </p:spPr>
        <p:txBody>
          <a:bodyPr>
            <a:noAutofit/>
          </a:bodyPr>
          <a:lstStyle/>
          <a:p>
            <a:r>
              <a:rPr lang="en-US" sz="9600" dirty="0" smtClean="0">
                <a:solidFill>
                  <a:schemeClr val="tx2">
                    <a:lumMod val="90000"/>
                    <a:lumOff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5G architecture</a:t>
            </a:r>
            <a:endParaRPr lang="en-US" sz="9600" dirty="0">
              <a:solidFill>
                <a:schemeClr val="tx2">
                  <a:lumMod val="90000"/>
                  <a:lumOff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Logo20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8313" y="431800"/>
            <a:ext cx="1027112" cy="90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43289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134"/>
          <a:stretch>
            <a:fillRect/>
          </a:stretch>
        </p:blipFill>
        <p:spPr bwMode="auto">
          <a:xfrm>
            <a:off x="0" y="-25400"/>
            <a:ext cx="12211050" cy="688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24199" y="1372940"/>
            <a:ext cx="11631239" cy="5358935"/>
          </a:xfrm>
        </p:spPr>
        <p:txBody>
          <a:bodyPr/>
          <a:lstStyle/>
          <a:p>
            <a:pPr algn="just"/>
            <a:r>
              <a:rPr lang="en-US" dirty="0" smtClean="0">
                <a:solidFill>
                  <a:schemeClr val="bg1"/>
                </a:solidFill>
              </a:rPr>
              <a:t>Ericsson is leading METIS/METIS-II project, laying the foundation for 5G and establishing the overall 5G RAN. We continue this story as one of the leaders in 5G </a:t>
            </a:r>
            <a:r>
              <a:rPr lang="en-US" dirty="0">
                <a:solidFill>
                  <a:schemeClr val="bg1"/>
                </a:solidFill>
              </a:rPr>
              <a:t>standardization </a:t>
            </a:r>
            <a:r>
              <a:rPr lang="en-US" dirty="0" smtClean="0">
                <a:solidFill>
                  <a:schemeClr val="bg1"/>
                </a:solidFill>
              </a:rPr>
              <a:t>in 3GPP</a:t>
            </a:r>
          </a:p>
          <a:p>
            <a:pPr marL="0" indent="0" algn="just">
              <a:buNone/>
            </a:pPr>
            <a:endParaRPr lang="en-US" dirty="0" smtClean="0">
              <a:solidFill>
                <a:schemeClr val="bg1"/>
              </a:solidFill>
            </a:endParaRPr>
          </a:p>
          <a:p>
            <a:pPr algn="just"/>
            <a:r>
              <a:rPr lang="en-US" dirty="0" smtClean="0">
                <a:solidFill>
                  <a:schemeClr val="bg1"/>
                </a:solidFill>
              </a:rPr>
              <a:t>New </a:t>
            </a:r>
            <a:r>
              <a:rPr lang="en-US" dirty="0">
                <a:solidFill>
                  <a:schemeClr val="bg1"/>
                </a:solidFill>
              </a:rPr>
              <a:t>radio (NR) </a:t>
            </a:r>
            <a:r>
              <a:rPr lang="en-US" dirty="0" smtClean="0">
                <a:solidFill>
                  <a:schemeClr val="bg1"/>
                </a:solidFill>
              </a:rPr>
              <a:t>+ Evolution of LTE for mMTC, xMBB and URLLC</a:t>
            </a:r>
          </a:p>
          <a:p>
            <a:pPr marL="0" indent="0" algn="just">
              <a:buNone/>
            </a:pPr>
            <a:endParaRPr lang="en-US" dirty="0" smtClean="0">
              <a:solidFill>
                <a:schemeClr val="bg1"/>
              </a:solidFill>
            </a:endParaRPr>
          </a:p>
          <a:p>
            <a:pPr algn="just"/>
            <a:r>
              <a:rPr lang="en-US" dirty="0" smtClean="0">
                <a:solidFill>
                  <a:schemeClr val="bg1"/>
                </a:solidFill>
              </a:rPr>
              <a:t>Next Generation CN being NFV-friendly, even more softwarization, UP/CP separation, full support for e2e network slicing, prepared to serve multiple industries</a:t>
            </a:r>
          </a:p>
          <a:p>
            <a:pPr marL="0" indent="0" algn="just">
              <a:buNone/>
            </a:pPr>
            <a:endParaRPr lang="en-US" dirty="0" smtClean="0">
              <a:solidFill>
                <a:schemeClr val="bg1"/>
              </a:solidFill>
            </a:endParaRPr>
          </a:p>
          <a:p>
            <a:pPr algn="just"/>
            <a:r>
              <a:rPr lang="en-US" u="sng" dirty="0" smtClean="0">
                <a:solidFill>
                  <a:schemeClr val="bg1"/>
                </a:solidFill>
              </a:rPr>
              <a:t>ICARO </a:t>
            </a:r>
            <a:r>
              <a:rPr lang="en-US" u="sng" dirty="0" smtClean="0">
                <a:solidFill>
                  <a:schemeClr val="bg1"/>
                </a:solidFill>
                <a:sym typeface="Wingdings" panose="05000000000000000000" pitchFamily="2" charset="2"/>
              </a:rPr>
              <a:t></a:t>
            </a:r>
            <a:r>
              <a:rPr lang="en-US" dirty="0" smtClean="0">
                <a:solidFill>
                  <a:schemeClr val="bg1"/>
                </a:solidFill>
              </a:rPr>
              <a:t>: </a:t>
            </a:r>
            <a:r>
              <a:rPr lang="en-US" dirty="0">
                <a:solidFill>
                  <a:schemeClr val="bg1"/>
                </a:solidFill>
              </a:rPr>
              <a:t>E/// </a:t>
            </a:r>
            <a:r>
              <a:rPr lang="en-US" dirty="0" smtClean="0">
                <a:solidFill>
                  <a:schemeClr val="bg1"/>
                </a:solidFill>
              </a:rPr>
              <a:t>delegate in 3GPP driving 5G architecture topics: tight </a:t>
            </a:r>
            <a:r>
              <a:rPr lang="en-US" dirty="0">
                <a:solidFill>
                  <a:schemeClr val="bg1"/>
                </a:solidFill>
              </a:rPr>
              <a:t>interworking with LTE, Standalone 5G mobility and initial access (beam-based procedures</a:t>
            </a:r>
            <a:r>
              <a:rPr lang="en-US" dirty="0" smtClean="0">
                <a:solidFill>
                  <a:schemeClr val="bg1"/>
                </a:solidFill>
              </a:rPr>
              <a:t>). Previously leading the Overall control plane design in METIS-II. Active contributor to the 5G PPP architecture WG. Enthusiastic in the area of 5G architecture.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24934" y="239714"/>
            <a:ext cx="10103379" cy="1085371"/>
          </a:xfrm>
        </p:spPr>
        <p:txBody>
          <a:bodyPr>
            <a:norm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1) </a:t>
            </a:r>
            <a:r>
              <a:rPr lang="en-US" sz="2800" dirty="0">
                <a:solidFill>
                  <a:schemeClr val="bg1"/>
                </a:solidFill>
              </a:rPr>
              <a:t>What are the architecture design principles and building blocks you are working on for 5G era</a:t>
            </a:r>
            <a:r>
              <a:rPr lang="en-US" sz="2800" dirty="0" smtClean="0">
                <a:solidFill>
                  <a:schemeClr val="bg1"/>
                </a:solidFill>
              </a:rPr>
              <a:t>?</a:t>
            </a:r>
            <a:endParaRPr lang="en-US" sz="3600" dirty="0">
              <a:solidFill>
                <a:schemeClr val="bg1"/>
              </a:solidFill>
            </a:endParaRPr>
          </a:p>
        </p:txBody>
      </p:sp>
      <p:pic>
        <p:nvPicPr>
          <p:cNvPr id="15" name="Logo20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8313" y="431800"/>
            <a:ext cx="1027112" cy="90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84119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134"/>
          <a:stretch>
            <a:fillRect/>
          </a:stretch>
        </p:blipFill>
        <p:spPr bwMode="auto">
          <a:xfrm>
            <a:off x="0" y="-25400"/>
            <a:ext cx="12211050" cy="688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Rectangle 28"/>
          <p:cNvSpPr/>
          <p:nvPr/>
        </p:nvSpPr>
        <p:spPr bwMode="auto">
          <a:xfrm>
            <a:off x="47295" y="2412440"/>
            <a:ext cx="5439103" cy="4365608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52248" y="1453148"/>
            <a:ext cx="11403177" cy="959292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A</a:t>
            </a:r>
            <a:r>
              <a:rPr lang="en-US" dirty="0" smtClean="0">
                <a:solidFill>
                  <a:schemeClr val="bg1"/>
                </a:solidFill>
              </a:rPr>
              <a:t>nything the connected society needs: </a:t>
            </a:r>
            <a:r>
              <a:rPr lang="en-US" b="1" u="sng" dirty="0" smtClean="0">
                <a:solidFill>
                  <a:schemeClr val="bg1"/>
                </a:solidFill>
              </a:rPr>
              <a:t>standard architecture</a:t>
            </a:r>
            <a:r>
              <a:rPr lang="en-US" dirty="0" smtClean="0">
                <a:solidFill>
                  <a:schemeClr val="bg1"/>
                </a:solidFill>
              </a:rPr>
              <a:t> MUST be flexible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5G mobile Architecture in 3GPP = Next Gen RAN (LTE + NR) and Next Gen CN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dirty="0">
                <a:solidFill>
                  <a:schemeClr val="bg1"/>
                </a:solidFill>
              </a:rPr>
              <a:t>2</a:t>
            </a:r>
            <a:r>
              <a:rPr lang="en-US" sz="2800" dirty="0" smtClean="0">
                <a:solidFill>
                  <a:schemeClr val="bg1"/>
                </a:solidFill>
              </a:rPr>
              <a:t>) What </a:t>
            </a:r>
            <a:r>
              <a:rPr lang="en-US" sz="2800" dirty="0">
                <a:solidFill>
                  <a:schemeClr val="bg1"/>
                </a:solidFill>
              </a:rPr>
              <a:t>are the implementation aspects for the above principles and building blocks</a:t>
            </a:r>
            <a:r>
              <a:rPr lang="en-US" sz="2800" dirty="0" smtClean="0">
                <a:solidFill>
                  <a:schemeClr val="bg1"/>
                </a:solidFill>
              </a:rPr>
              <a:t>?</a:t>
            </a:r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5" name="Logo20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8313" y="431800"/>
            <a:ext cx="1027112" cy="90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Rectangle 30"/>
          <p:cNvSpPr/>
          <p:nvPr/>
        </p:nvSpPr>
        <p:spPr>
          <a:xfrm>
            <a:off x="5486398" y="2793579"/>
            <a:ext cx="6724652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Support for uMTC, xMBB, </a:t>
            </a:r>
            <a:r>
              <a:rPr lang="en-US" dirty="0" smtClean="0">
                <a:solidFill>
                  <a:schemeClr val="bg1"/>
                </a:solidFill>
              </a:rPr>
              <a:t>mMTC requirements</a:t>
            </a:r>
            <a:endParaRPr lang="en-US" dirty="0" smtClean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</a:rPr>
              <a:t>Common CN (Next Gen CN)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Common CN/RAN interface (NG2/3 for CP/UP</a:t>
            </a:r>
            <a:r>
              <a:rPr lang="en-US" dirty="0" smtClean="0">
                <a:solidFill>
                  <a:schemeClr val="bg1"/>
                </a:solidFill>
              </a:rPr>
              <a:t>)</a:t>
            </a:r>
            <a:endParaRPr lang="en-US" dirty="0" smtClean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</a:rPr>
              <a:t>Optimized state transitions with no CN signaling</a:t>
            </a:r>
            <a:endParaRPr lang="en-US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</a:rPr>
              <a:t>LTE/NR Dual Connectivity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</a:rPr>
              <a:t>High </a:t>
            </a:r>
            <a:r>
              <a:rPr lang="en-US" dirty="0">
                <a:solidFill>
                  <a:schemeClr val="bg1"/>
                </a:solidFill>
              </a:rPr>
              <a:t>performing </a:t>
            </a:r>
            <a:r>
              <a:rPr lang="en-US" dirty="0" smtClean="0">
                <a:solidFill>
                  <a:schemeClr val="bg1"/>
                </a:solidFill>
              </a:rPr>
              <a:t>mobility (RAN-based)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bg1"/>
                </a:solidFill>
              </a:rPr>
              <a:t>Starting point is a simple logical </a:t>
            </a:r>
            <a:r>
              <a:rPr lang="en-US" dirty="0">
                <a:solidFill>
                  <a:schemeClr val="bg1"/>
                </a:solidFill>
              </a:rPr>
              <a:t>architecture allowing high flexibility with regards to deployment of functions, e.g. </a:t>
            </a:r>
            <a:r>
              <a:rPr lang="en-US" dirty="0" smtClean="0">
                <a:solidFill>
                  <a:schemeClr val="bg1"/>
                </a:solidFill>
              </a:rPr>
              <a:t>distributed / centralized</a:t>
            </a:r>
            <a:r>
              <a:rPr lang="en-US" dirty="0">
                <a:solidFill>
                  <a:schemeClr val="bg1"/>
                </a:solidFill>
              </a:rPr>
              <a:t>, optimized </a:t>
            </a:r>
            <a:r>
              <a:rPr lang="en-US" dirty="0" smtClean="0">
                <a:solidFill>
                  <a:schemeClr val="bg1"/>
                </a:solidFill>
              </a:rPr>
              <a:t>HW / virtualized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10779" y="6393704"/>
            <a:ext cx="47287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FF0000"/>
                </a:solidFill>
              </a:rPr>
              <a:t>“Please, don’t call me 4G++” </a:t>
            </a:r>
            <a:r>
              <a:rPr lang="en-US" sz="2400" dirty="0" smtClean="0">
                <a:solidFill>
                  <a:srgbClr val="FF0000"/>
                </a:solidFill>
                <a:sym typeface="Wingdings" panose="05000000000000000000" pitchFamily="2" charset="2"/>
              </a:rPr>
              <a:t></a:t>
            </a:r>
          </a:p>
        </p:txBody>
      </p:sp>
      <p:sp>
        <p:nvSpPr>
          <p:cNvPr id="6" name="Oval 5"/>
          <p:cNvSpPr/>
          <p:nvPr/>
        </p:nvSpPr>
        <p:spPr bwMode="auto">
          <a:xfrm>
            <a:off x="807321" y="4421585"/>
            <a:ext cx="3947195" cy="232575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defTabSz="685891" fontAlgn="base">
              <a:spcBef>
                <a:spcPct val="50000"/>
              </a:spcBef>
              <a:spcAft>
                <a:spcPct val="0"/>
              </a:spcAft>
            </a:pPr>
            <a:endParaRPr lang="en-US" sz="1500">
              <a:latin typeface="Arial" charset="0"/>
            </a:endParaRPr>
          </a:p>
        </p:txBody>
      </p:sp>
      <p:sp>
        <p:nvSpPr>
          <p:cNvPr id="8" name="Oval 7"/>
          <p:cNvSpPr/>
          <p:nvPr/>
        </p:nvSpPr>
        <p:spPr bwMode="auto">
          <a:xfrm>
            <a:off x="2036188" y="5832526"/>
            <a:ext cx="2670092" cy="423848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defTabSz="685891" fontAlgn="base">
              <a:spcBef>
                <a:spcPct val="50000"/>
              </a:spcBef>
              <a:spcAft>
                <a:spcPct val="0"/>
              </a:spcAft>
            </a:pPr>
            <a:endParaRPr lang="en-US" sz="1500">
              <a:latin typeface="Arial" charset="0"/>
            </a:endParaRPr>
          </a:p>
        </p:txBody>
      </p:sp>
      <p:sp>
        <p:nvSpPr>
          <p:cNvPr id="9" name="Oval 8"/>
          <p:cNvSpPr/>
          <p:nvPr/>
        </p:nvSpPr>
        <p:spPr bwMode="auto">
          <a:xfrm>
            <a:off x="600970" y="5832525"/>
            <a:ext cx="2250622" cy="382895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defTabSz="685891" fontAlgn="base">
              <a:spcBef>
                <a:spcPct val="50000"/>
              </a:spcBef>
              <a:spcAft>
                <a:spcPct val="0"/>
              </a:spcAft>
            </a:pPr>
            <a:endParaRPr lang="en-US" sz="1500">
              <a:latin typeface="Arial" charset="0"/>
            </a:endParaRPr>
          </a:p>
        </p:txBody>
      </p:sp>
      <p:cxnSp>
        <p:nvCxnSpPr>
          <p:cNvPr id="10" name="Straight Connector 9"/>
          <p:cNvCxnSpPr/>
          <p:nvPr/>
        </p:nvCxnSpPr>
        <p:spPr bwMode="auto">
          <a:xfrm flipV="1">
            <a:off x="1636032" y="3881625"/>
            <a:ext cx="6944" cy="1384354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00B050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/>
          <p:cNvCxnSpPr/>
          <p:nvPr/>
        </p:nvCxnSpPr>
        <p:spPr bwMode="auto">
          <a:xfrm>
            <a:off x="1673471" y="6078281"/>
            <a:ext cx="2461232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5" name="Straight Connector 24"/>
          <p:cNvCxnSpPr/>
          <p:nvPr/>
        </p:nvCxnSpPr>
        <p:spPr bwMode="auto">
          <a:xfrm flipV="1">
            <a:off x="3974953" y="3963363"/>
            <a:ext cx="0" cy="1302616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00B050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sp>
        <p:nvSpPr>
          <p:cNvPr id="27" name="TextBox 26"/>
          <p:cNvSpPr txBox="1"/>
          <p:nvPr/>
        </p:nvSpPr>
        <p:spPr>
          <a:xfrm>
            <a:off x="632501" y="6087097"/>
            <a:ext cx="11842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 smtClean="0">
                <a:solidFill>
                  <a:srgbClr val="3399FF"/>
                </a:solidFill>
              </a:rPr>
              <a:t>eLTE eNB</a:t>
            </a:r>
            <a:endParaRPr lang="en-US" sz="1600" b="1" dirty="0">
              <a:solidFill>
                <a:srgbClr val="3399FF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916959" y="6059875"/>
            <a:ext cx="10366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 smtClean="0">
                <a:solidFill>
                  <a:srgbClr val="3399FF"/>
                </a:solidFill>
              </a:rPr>
              <a:t>NR gNB</a:t>
            </a:r>
            <a:endParaRPr lang="en-US" sz="1600" b="1" dirty="0">
              <a:solidFill>
                <a:srgbClr val="3399FF"/>
              </a:solidFill>
            </a:endParaRPr>
          </a:p>
        </p:txBody>
      </p:sp>
      <p:sp>
        <p:nvSpPr>
          <p:cNvPr id="22" name="Rounded Rectangle 21"/>
          <p:cNvSpPr/>
          <p:nvPr/>
        </p:nvSpPr>
        <p:spPr bwMode="auto">
          <a:xfrm>
            <a:off x="592361" y="3549405"/>
            <a:ext cx="4581526" cy="568905"/>
          </a:xfrm>
          <a:prstGeom prst="round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algn="ctr" defTabSz="685891" fontAlgn="base">
              <a:spcBef>
                <a:spcPct val="50000"/>
              </a:spcBef>
              <a:spcAft>
                <a:spcPct val="0"/>
              </a:spcAft>
            </a:pPr>
            <a:r>
              <a:rPr lang="en-US" b="1" dirty="0" smtClean="0"/>
              <a:t>Next Generation CN</a:t>
            </a:r>
            <a:r>
              <a:rPr lang="en-US" b="1" dirty="0" smtClean="0"/>
              <a:t> = 5G CN</a:t>
            </a:r>
          </a:p>
        </p:txBody>
      </p:sp>
      <p:cxnSp>
        <p:nvCxnSpPr>
          <p:cNvPr id="34" name="Straight Connector 33"/>
          <p:cNvCxnSpPr/>
          <p:nvPr/>
        </p:nvCxnSpPr>
        <p:spPr bwMode="auto">
          <a:xfrm flipV="1">
            <a:off x="1733840" y="4118311"/>
            <a:ext cx="0" cy="1147668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4" name="TextBox 23"/>
          <p:cNvSpPr txBox="1"/>
          <p:nvPr/>
        </p:nvSpPr>
        <p:spPr>
          <a:xfrm>
            <a:off x="1321475" y="4365182"/>
            <a:ext cx="777777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00B050"/>
                </a:solidFill>
              </a:rPr>
              <a:t>NG2/3</a:t>
            </a:r>
            <a:endParaRPr lang="en-US" sz="1600" b="1" dirty="0">
              <a:solidFill>
                <a:srgbClr val="00B050"/>
              </a:solidFill>
            </a:endParaRPr>
          </a:p>
        </p:txBody>
      </p:sp>
      <p:sp>
        <p:nvSpPr>
          <p:cNvPr id="19" name="Freeform 18"/>
          <p:cNvSpPr>
            <a:spLocks noChangeAspect="1" noEditPoints="1"/>
          </p:cNvSpPr>
          <p:nvPr/>
        </p:nvSpPr>
        <p:spPr bwMode="auto">
          <a:xfrm>
            <a:off x="1223948" y="5057910"/>
            <a:ext cx="812240" cy="999418"/>
          </a:xfrm>
          <a:custGeom>
            <a:avLst/>
            <a:gdLst>
              <a:gd name="T0" fmla="*/ 2147483647 w 363"/>
              <a:gd name="T1" fmla="*/ 2147483647 h 447"/>
              <a:gd name="T2" fmla="*/ 2147483647 w 363"/>
              <a:gd name="T3" fmla="*/ 2147483647 h 447"/>
              <a:gd name="T4" fmla="*/ 2147483647 w 363"/>
              <a:gd name="T5" fmla="*/ 2147483647 h 447"/>
              <a:gd name="T6" fmla="*/ 2147483647 w 363"/>
              <a:gd name="T7" fmla="*/ 2147483647 h 447"/>
              <a:gd name="T8" fmla="*/ 2147483647 w 363"/>
              <a:gd name="T9" fmla="*/ 2147483647 h 447"/>
              <a:gd name="T10" fmla="*/ 2147483647 w 363"/>
              <a:gd name="T11" fmla="*/ 2147483647 h 447"/>
              <a:gd name="T12" fmla="*/ 2147483647 w 363"/>
              <a:gd name="T13" fmla="*/ 2147483647 h 447"/>
              <a:gd name="T14" fmla="*/ 2147483647 w 363"/>
              <a:gd name="T15" fmla="*/ 2147483647 h 447"/>
              <a:gd name="T16" fmla="*/ 2147483647 w 363"/>
              <a:gd name="T17" fmla="*/ 2147483647 h 447"/>
              <a:gd name="T18" fmla="*/ 2147483647 w 363"/>
              <a:gd name="T19" fmla="*/ 2147483647 h 447"/>
              <a:gd name="T20" fmla="*/ 2147483647 w 363"/>
              <a:gd name="T21" fmla="*/ 2147483647 h 447"/>
              <a:gd name="T22" fmla="*/ 2147483647 w 363"/>
              <a:gd name="T23" fmla="*/ 2147483647 h 447"/>
              <a:gd name="T24" fmla="*/ 2147483647 w 363"/>
              <a:gd name="T25" fmla="*/ 2147483647 h 447"/>
              <a:gd name="T26" fmla="*/ 2147483647 w 363"/>
              <a:gd name="T27" fmla="*/ 2147483647 h 447"/>
              <a:gd name="T28" fmla="*/ 2147483647 w 363"/>
              <a:gd name="T29" fmla="*/ 2147483647 h 447"/>
              <a:gd name="T30" fmla="*/ 2147483647 w 363"/>
              <a:gd name="T31" fmla="*/ 2147483647 h 447"/>
              <a:gd name="T32" fmla="*/ 2147483647 w 363"/>
              <a:gd name="T33" fmla="*/ 2147483647 h 447"/>
              <a:gd name="T34" fmla="*/ 2147483647 w 363"/>
              <a:gd name="T35" fmla="*/ 2147483647 h 447"/>
              <a:gd name="T36" fmla="*/ 2147483647 w 363"/>
              <a:gd name="T37" fmla="*/ 2147483647 h 447"/>
              <a:gd name="T38" fmla="*/ 2147483647 w 363"/>
              <a:gd name="T39" fmla="*/ 2147483647 h 447"/>
              <a:gd name="T40" fmla="*/ 2147483647 w 363"/>
              <a:gd name="T41" fmla="*/ 2147483647 h 447"/>
              <a:gd name="T42" fmla="*/ 0 w 363"/>
              <a:gd name="T43" fmla="*/ 2147483647 h 447"/>
              <a:gd name="T44" fmla="*/ 0 w 363"/>
              <a:gd name="T45" fmla="*/ 2147483647 h 447"/>
              <a:gd name="T46" fmla="*/ 2147483647 w 363"/>
              <a:gd name="T47" fmla="*/ 2147483647 h 447"/>
              <a:gd name="T48" fmla="*/ 2147483647 w 363"/>
              <a:gd name="T49" fmla="*/ 2147483647 h 447"/>
              <a:gd name="T50" fmla="*/ 2147483647 w 363"/>
              <a:gd name="T51" fmla="*/ 2147483647 h 447"/>
              <a:gd name="T52" fmla="*/ 2147483647 w 363"/>
              <a:gd name="T53" fmla="*/ 2147483647 h 447"/>
              <a:gd name="T54" fmla="*/ 2147483647 w 363"/>
              <a:gd name="T55" fmla="*/ 2147483647 h 447"/>
              <a:gd name="T56" fmla="*/ 2147483647 w 363"/>
              <a:gd name="T57" fmla="*/ 2147483647 h 447"/>
              <a:gd name="T58" fmla="*/ 2147483647 w 363"/>
              <a:gd name="T59" fmla="*/ 2147483647 h 447"/>
              <a:gd name="T60" fmla="*/ 2147483647 w 363"/>
              <a:gd name="T61" fmla="*/ 2147483647 h 447"/>
              <a:gd name="T62" fmla="*/ 2147483647 w 363"/>
              <a:gd name="T63" fmla="*/ 2147483647 h 447"/>
              <a:gd name="T64" fmla="*/ 2147483647 w 363"/>
              <a:gd name="T65" fmla="*/ 2147483647 h 447"/>
              <a:gd name="T66" fmla="*/ 2147483647 w 363"/>
              <a:gd name="T67" fmla="*/ 2147483647 h 447"/>
              <a:gd name="T68" fmla="*/ 2147483647 w 363"/>
              <a:gd name="T69" fmla="*/ 2147483647 h 447"/>
              <a:gd name="T70" fmla="*/ 2147483647 w 363"/>
              <a:gd name="T71" fmla="*/ 2147483647 h 447"/>
              <a:gd name="T72" fmla="*/ 2147483647 w 363"/>
              <a:gd name="T73" fmla="*/ 2147483647 h 447"/>
              <a:gd name="T74" fmla="*/ 2147483647 w 363"/>
              <a:gd name="T75" fmla="*/ 2147483647 h 447"/>
              <a:gd name="T76" fmla="*/ 2147483647 w 363"/>
              <a:gd name="T77" fmla="*/ 2147483647 h 447"/>
              <a:gd name="T78" fmla="*/ 2147483647 w 363"/>
              <a:gd name="T79" fmla="*/ 2147483647 h 447"/>
              <a:gd name="T80" fmla="*/ 2147483647 w 363"/>
              <a:gd name="T81" fmla="*/ 2147483647 h 447"/>
              <a:gd name="T82" fmla="*/ 2147483647 w 363"/>
              <a:gd name="T83" fmla="*/ 2147483647 h 447"/>
              <a:gd name="T84" fmla="*/ 2147483647 w 363"/>
              <a:gd name="T85" fmla="*/ 2147483647 h 447"/>
              <a:gd name="T86" fmla="*/ 2147483647 w 363"/>
              <a:gd name="T87" fmla="*/ 2147483647 h 447"/>
              <a:gd name="T88" fmla="*/ 2147483647 w 363"/>
              <a:gd name="T89" fmla="*/ 2147483647 h 447"/>
              <a:gd name="T90" fmla="*/ 2147483647 w 363"/>
              <a:gd name="T91" fmla="*/ 2147483647 h 447"/>
              <a:gd name="T92" fmla="*/ 2147483647 w 363"/>
              <a:gd name="T93" fmla="*/ 2147483647 h 447"/>
              <a:gd name="T94" fmla="*/ 2147483647 w 363"/>
              <a:gd name="T95" fmla="*/ 2147483647 h 447"/>
              <a:gd name="T96" fmla="*/ 2147483647 w 363"/>
              <a:gd name="T97" fmla="*/ 2147483647 h 447"/>
              <a:gd name="T98" fmla="*/ 2147483647 w 363"/>
              <a:gd name="T99" fmla="*/ 2147483647 h 447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363" h="447">
                <a:moveTo>
                  <a:pt x="85" y="38"/>
                </a:moveTo>
                <a:cubicBezTo>
                  <a:pt x="85" y="38"/>
                  <a:pt x="85" y="38"/>
                  <a:pt x="85" y="38"/>
                </a:cubicBezTo>
                <a:cubicBezTo>
                  <a:pt x="85" y="36"/>
                  <a:pt x="84" y="34"/>
                  <a:pt x="83" y="32"/>
                </a:cubicBezTo>
                <a:cubicBezTo>
                  <a:pt x="80" y="29"/>
                  <a:pt x="75" y="29"/>
                  <a:pt x="72" y="32"/>
                </a:cubicBezTo>
                <a:cubicBezTo>
                  <a:pt x="51" y="53"/>
                  <a:pt x="41" y="79"/>
                  <a:pt x="41" y="106"/>
                </a:cubicBezTo>
                <a:cubicBezTo>
                  <a:pt x="41" y="106"/>
                  <a:pt x="41" y="106"/>
                  <a:pt x="41" y="106"/>
                </a:cubicBezTo>
                <a:cubicBezTo>
                  <a:pt x="41" y="132"/>
                  <a:pt x="51" y="159"/>
                  <a:pt x="72" y="179"/>
                </a:cubicBezTo>
                <a:cubicBezTo>
                  <a:pt x="75" y="182"/>
                  <a:pt x="80" y="182"/>
                  <a:pt x="83" y="179"/>
                </a:cubicBezTo>
                <a:cubicBezTo>
                  <a:pt x="84" y="178"/>
                  <a:pt x="85" y="176"/>
                  <a:pt x="85" y="174"/>
                </a:cubicBezTo>
                <a:cubicBezTo>
                  <a:pt x="85" y="174"/>
                  <a:pt x="85" y="174"/>
                  <a:pt x="85" y="174"/>
                </a:cubicBezTo>
                <a:cubicBezTo>
                  <a:pt x="85" y="172"/>
                  <a:pt x="84" y="169"/>
                  <a:pt x="83" y="168"/>
                </a:cubicBezTo>
                <a:cubicBezTo>
                  <a:pt x="66" y="151"/>
                  <a:pt x="57" y="128"/>
                  <a:pt x="57" y="106"/>
                </a:cubicBezTo>
                <a:cubicBezTo>
                  <a:pt x="57" y="83"/>
                  <a:pt x="66" y="61"/>
                  <a:pt x="83" y="44"/>
                </a:cubicBezTo>
                <a:cubicBezTo>
                  <a:pt x="84" y="42"/>
                  <a:pt x="85" y="40"/>
                  <a:pt x="85" y="38"/>
                </a:cubicBezTo>
                <a:close/>
                <a:moveTo>
                  <a:pt x="48" y="191"/>
                </a:moveTo>
                <a:cubicBezTo>
                  <a:pt x="48" y="191"/>
                  <a:pt x="47" y="191"/>
                  <a:pt x="47" y="190"/>
                </a:cubicBezTo>
                <a:cubicBezTo>
                  <a:pt x="45" y="188"/>
                  <a:pt x="44" y="186"/>
                  <a:pt x="42" y="184"/>
                </a:cubicBezTo>
                <a:cubicBezTo>
                  <a:pt x="42" y="184"/>
                  <a:pt x="42" y="184"/>
                  <a:pt x="42" y="184"/>
                </a:cubicBezTo>
                <a:cubicBezTo>
                  <a:pt x="41" y="182"/>
                  <a:pt x="40" y="181"/>
                  <a:pt x="39" y="180"/>
                </a:cubicBezTo>
                <a:cubicBezTo>
                  <a:pt x="33" y="171"/>
                  <a:pt x="28" y="162"/>
                  <a:pt x="24" y="152"/>
                </a:cubicBezTo>
                <a:cubicBezTo>
                  <a:pt x="24" y="151"/>
                  <a:pt x="23" y="149"/>
                  <a:pt x="23" y="148"/>
                </a:cubicBezTo>
                <a:cubicBezTo>
                  <a:pt x="22" y="147"/>
                  <a:pt x="22" y="147"/>
                  <a:pt x="22" y="146"/>
                </a:cubicBezTo>
                <a:cubicBezTo>
                  <a:pt x="22" y="145"/>
                  <a:pt x="21" y="143"/>
                  <a:pt x="21" y="142"/>
                </a:cubicBezTo>
                <a:cubicBezTo>
                  <a:pt x="21" y="141"/>
                  <a:pt x="20" y="141"/>
                  <a:pt x="20" y="140"/>
                </a:cubicBezTo>
                <a:cubicBezTo>
                  <a:pt x="20" y="139"/>
                  <a:pt x="20" y="137"/>
                  <a:pt x="19" y="136"/>
                </a:cubicBezTo>
                <a:cubicBezTo>
                  <a:pt x="19" y="135"/>
                  <a:pt x="19" y="135"/>
                  <a:pt x="19" y="134"/>
                </a:cubicBezTo>
                <a:cubicBezTo>
                  <a:pt x="18" y="133"/>
                  <a:pt x="18" y="131"/>
                  <a:pt x="18" y="130"/>
                </a:cubicBezTo>
                <a:cubicBezTo>
                  <a:pt x="18" y="129"/>
                  <a:pt x="18" y="128"/>
                  <a:pt x="17" y="127"/>
                </a:cubicBezTo>
                <a:cubicBezTo>
                  <a:pt x="17" y="126"/>
                  <a:pt x="17" y="125"/>
                  <a:pt x="17" y="124"/>
                </a:cubicBezTo>
                <a:cubicBezTo>
                  <a:pt x="17" y="123"/>
                  <a:pt x="17" y="122"/>
                  <a:pt x="17" y="121"/>
                </a:cubicBezTo>
                <a:cubicBezTo>
                  <a:pt x="16" y="120"/>
                  <a:pt x="16" y="119"/>
                  <a:pt x="16" y="118"/>
                </a:cubicBezTo>
                <a:cubicBezTo>
                  <a:pt x="16" y="117"/>
                  <a:pt x="16" y="116"/>
                  <a:pt x="16" y="114"/>
                </a:cubicBezTo>
                <a:cubicBezTo>
                  <a:pt x="16" y="113"/>
                  <a:pt x="16" y="113"/>
                  <a:pt x="16" y="112"/>
                </a:cubicBezTo>
                <a:cubicBezTo>
                  <a:pt x="16" y="110"/>
                  <a:pt x="16" y="108"/>
                  <a:pt x="16" y="106"/>
                </a:cubicBezTo>
                <a:cubicBezTo>
                  <a:pt x="16" y="106"/>
                  <a:pt x="16" y="106"/>
                  <a:pt x="16" y="106"/>
                </a:cubicBezTo>
                <a:cubicBezTo>
                  <a:pt x="16" y="106"/>
                  <a:pt x="16" y="106"/>
                  <a:pt x="16" y="106"/>
                </a:cubicBezTo>
                <a:cubicBezTo>
                  <a:pt x="16" y="104"/>
                  <a:pt x="16" y="102"/>
                  <a:pt x="16" y="100"/>
                </a:cubicBezTo>
                <a:cubicBezTo>
                  <a:pt x="16" y="99"/>
                  <a:pt x="16" y="98"/>
                  <a:pt x="16" y="97"/>
                </a:cubicBezTo>
                <a:cubicBezTo>
                  <a:pt x="16" y="96"/>
                  <a:pt x="16" y="95"/>
                  <a:pt x="16" y="93"/>
                </a:cubicBezTo>
                <a:cubicBezTo>
                  <a:pt x="16" y="92"/>
                  <a:pt x="16" y="92"/>
                  <a:pt x="17" y="91"/>
                </a:cubicBezTo>
                <a:cubicBezTo>
                  <a:pt x="17" y="90"/>
                  <a:pt x="17" y="88"/>
                  <a:pt x="17" y="87"/>
                </a:cubicBezTo>
                <a:cubicBezTo>
                  <a:pt x="17" y="86"/>
                  <a:pt x="17" y="85"/>
                  <a:pt x="17" y="84"/>
                </a:cubicBezTo>
                <a:cubicBezTo>
                  <a:pt x="18" y="83"/>
                  <a:pt x="18" y="82"/>
                  <a:pt x="18" y="81"/>
                </a:cubicBezTo>
                <a:cubicBezTo>
                  <a:pt x="18" y="80"/>
                  <a:pt x="18" y="79"/>
                  <a:pt x="19" y="78"/>
                </a:cubicBezTo>
                <a:cubicBezTo>
                  <a:pt x="19" y="77"/>
                  <a:pt x="19" y="76"/>
                  <a:pt x="19" y="75"/>
                </a:cubicBezTo>
                <a:cubicBezTo>
                  <a:pt x="20" y="74"/>
                  <a:pt x="20" y="73"/>
                  <a:pt x="20" y="71"/>
                </a:cubicBezTo>
                <a:cubicBezTo>
                  <a:pt x="20" y="71"/>
                  <a:pt x="21" y="70"/>
                  <a:pt x="21" y="70"/>
                </a:cubicBezTo>
                <a:cubicBezTo>
                  <a:pt x="21" y="68"/>
                  <a:pt x="22" y="67"/>
                  <a:pt x="22" y="65"/>
                </a:cubicBezTo>
                <a:cubicBezTo>
                  <a:pt x="22" y="65"/>
                  <a:pt x="22" y="65"/>
                  <a:pt x="23" y="64"/>
                </a:cubicBezTo>
                <a:cubicBezTo>
                  <a:pt x="23" y="63"/>
                  <a:pt x="24" y="61"/>
                  <a:pt x="24" y="60"/>
                </a:cubicBezTo>
                <a:cubicBezTo>
                  <a:pt x="28" y="50"/>
                  <a:pt x="33" y="40"/>
                  <a:pt x="39" y="32"/>
                </a:cubicBezTo>
                <a:cubicBezTo>
                  <a:pt x="40" y="30"/>
                  <a:pt x="41" y="29"/>
                  <a:pt x="42" y="28"/>
                </a:cubicBezTo>
                <a:cubicBezTo>
                  <a:pt x="42" y="28"/>
                  <a:pt x="42" y="27"/>
                  <a:pt x="42" y="27"/>
                </a:cubicBezTo>
                <a:cubicBezTo>
                  <a:pt x="44" y="25"/>
                  <a:pt x="45" y="23"/>
                  <a:pt x="47" y="21"/>
                </a:cubicBezTo>
                <a:cubicBezTo>
                  <a:pt x="47" y="21"/>
                  <a:pt x="48" y="21"/>
                  <a:pt x="48" y="20"/>
                </a:cubicBezTo>
                <a:cubicBezTo>
                  <a:pt x="50" y="18"/>
                  <a:pt x="52" y="16"/>
                  <a:pt x="54" y="14"/>
                </a:cubicBezTo>
                <a:cubicBezTo>
                  <a:pt x="55" y="13"/>
                  <a:pt x="56" y="11"/>
                  <a:pt x="56" y="9"/>
                </a:cubicBezTo>
                <a:cubicBezTo>
                  <a:pt x="56" y="8"/>
                  <a:pt x="56" y="7"/>
                  <a:pt x="56" y="6"/>
                </a:cubicBezTo>
                <a:cubicBezTo>
                  <a:pt x="55" y="6"/>
                  <a:pt x="55" y="6"/>
                  <a:pt x="55" y="6"/>
                </a:cubicBezTo>
                <a:cubicBezTo>
                  <a:pt x="55" y="6"/>
                  <a:pt x="55" y="6"/>
                  <a:pt x="55" y="6"/>
                </a:cubicBezTo>
                <a:cubicBezTo>
                  <a:pt x="55" y="5"/>
                  <a:pt x="54" y="4"/>
                  <a:pt x="54" y="3"/>
                </a:cubicBezTo>
                <a:cubicBezTo>
                  <a:pt x="52" y="2"/>
                  <a:pt x="51" y="1"/>
                  <a:pt x="49" y="1"/>
                </a:cubicBezTo>
                <a:cubicBezTo>
                  <a:pt x="47" y="0"/>
                  <a:pt x="44" y="1"/>
                  <a:pt x="42" y="3"/>
                </a:cubicBezTo>
                <a:cubicBezTo>
                  <a:pt x="40" y="5"/>
                  <a:pt x="38" y="7"/>
                  <a:pt x="36" y="10"/>
                </a:cubicBezTo>
                <a:cubicBezTo>
                  <a:pt x="36" y="10"/>
                  <a:pt x="35" y="11"/>
                  <a:pt x="35" y="11"/>
                </a:cubicBezTo>
                <a:cubicBezTo>
                  <a:pt x="33" y="13"/>
                  <a:pt x="31" y="15"/>
                  <a:pt x="30" y="17"/>
                </a:cubicBezTo>
                <a:cubicBezTo>
                  <a:pt x="29" y="18"/>
                  <a:pt x="29" y="18"/>
                  <a:pt x="29" y="18"/>
                </a:cubicBezTo>
                <a:cubicBezTo>
                  <a:pt x="29" y="18"/>
                  <a:pt x="29" y="18"/>
                  <a:pt x="29" y="18"/>
                </a:cubicBezTo>
                <a:cubicBezTo>
                  <a:pt x="28" y="20"/>
                  <a:pt x="27" y="21"/>
                  <a:pt x="26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19" y="33"/>
                  <a:pt x="14" y="43"/>
                  <a:pt x="9" y="53"/>
                </a:cubicBezTo>
                <a:cubicBezTo>
                  <a:pt x="9" y="53"/>
                  <a:pt x="9" y="53"/>
                  <a:pt x="9" y="53"/>
                </a:cubicBezTo>
                <a:cubicBezTo>
                  <a:pt x="9" y="53"/>
                  <a:pt x="9" y="53"/>
                  <a:pt x="9" y="53"/>
                </a:cubicBezTo>
                <a:cubicBezTo>
                  <a:pt x="9" y="55"/>
                  <a:pt x="8" y="57"/>
                  <a:pt x="7" y="59"/>
                </a:cubicBezTo>
                <a:cubicBezTo>
                  <a:pt x="7" y="59"/>
                  <a:pt x="7" y="60"/>
                  <a:pt x="7" y="60"/>
                </a:cubicBezTo>
                <a:cubicBezTo>
                  <a:pt x="6" y="62"/>
                  <a:pt x="6" y="64"/>
                  <a:pt x="5" y="65"/>
                </a:cubicBezTo>
                <a:cubicBezTo>
                  <a:pt x="5" y="66"/>
                  <a:pt x="5" y="66"/>
                  <a:pt x="5" y="67"/>
                </a:cubicBezTo>
                <a:cubicBezTo>
                  <a:pt x="4" y="69"/>
                  <a:pt x="4" y="70"/>
                  <a:pt x="4" y="72"/>
                </a:cubicBezTo>
                <a:cubicBezTo>
                  <a:pt x="3" y="73"/>
                  <a:pt x="3" y="73"/>
                  <a:pt x="3" y="74"/>
                </a:cubicBezTo>
                <a:cubicBezTo>
                  <a:pt x="3" y="75"/>
                  <a:pt x="3" y="77"/>
                  <a:pt x="2" y="78"/>
                </a:cubicBezTo>
                <a:cubicBezTo>
                  <a:pt x="2" y="79"/>
                  <a:pt x="2" y="80"/>
                  <a:pt x="2" y="81"/>
                </a:cubicBezTo>
                <a:cubicBezTo>
                  <a:pt x="2" y="82"/>
                  <a:pt x="1" y="84"/>
                  <a:pt x="1" y="85"/>
                </a:cubicBezTo>
                <a:cubicBezTo>
                  <a:pt x="1" y="86"/>
                  <a:pt x="1" y="87"/>
                  <a:pt x="1" y="89"/>
                </a:cubicBezTo>
                <a:cubicBezTo>
                  <a:pt x="1" y="90"/>
                  <a:pt x="0" y="91"/>
                  <a:pt x="0" y="92"/>
                </a:cubicBezTo>
                <a:cubicBezTo>
                  <a:pt x="0" y="93"/>
                  <a:pt x="0" y="95"/>
                  <a:pt x="0" y="96"/>
                </a:cubicBezTo>
                <a:cubicBezTo>
                  <a:pt x="0" y="97"/>
                  <a:pt x="0" y="98"/>
                  <a:pt x="0" y="99"/>
                </a:cubicBezTo>
                <a:cubicBezTo>
                  <a:pt x="0" y="101"/>
                  <a:pt x="0" y="103"/>
                  <a:pt x="0" y="10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8"/>
                  <a:pt x="0" y="111"/>
                  <a:pt x="0" y="113"/>
                </a:cubicBezTo>
                <a:cubicBezTo>
                  <a:pt x="0" y="114"/>
                  <a:pt x="0" y="115"/>
                  <a:pt x="0" y="115"/>
                </a:cubicBezTo>
                <a:cubicBezTo>
                  <a:pt x="0" y="117"/>
                  <a:pt x="0" y="118"/>
                  <a:pt x="0" y="120"/>
                </a:cubicBezTo>
                <a:cubicBezTo>
                  <a:pt x="0" y="121"/>
                  <a:pt x="1" y="122"/>
                  <a:pt x="1" y="123"/>
                </a:cubicBezTo>
                <a:cubicBezTo>
                  <a:pt x="1" y="124"/>
                  <a:pt x="1" y="125"/>
                  <a:pt x="1" y="127"/>
                </a:cubicBezTo>
                <a:cubicBezTo>
                  <a:pt x="1" y="128"/>
                  <a:pt x="2" y="129"/>
                  <a:pt x="2" y="130"/>
                </a:cubicBezTo>
                <a:cubicBezTo>
                  <a:pt x="2" y="131"/>
                  <a:pt x="2" y="132"/>
                  <a:pt x="2" y="133"/>
                </a:cubicBezTo>
                <a:cubicBezTo>
                  <a:pt x="3" y="135"/>
                  <a:pt x="3" y="136"/>
                  <a:pt x="3" y="138"/>
                </a:cubicBezTo>
                <a:cubicBezTo>
                  <a:pt x="3" y="138"/>
                  <a:pt x="3" y="139"/>
                  <a:pt x="4" y="140"/>
                </a:cubicBezTo>
                <a:cubicBezTo>
                  <a:pt x="4" y="141"/>
                  <a:pt x="4" y="143"/>
                  <a:pt x="5" y="145"/>
                </a:cubicBezTo>
                <a:cubicBezTo>
                  <a:pt x="5" y="145"/>
                  <a:pt x="5" y="146"/>
                  <a:pt x="5" y="146"/>
                </a:cubicBezTo>
                <a:cubicBezTo>
                  <a:pt x="6" y="148"/>
                  <a:pt x="6" y="150"/>
                  <a:pt x="7" y="152"/>
                </a:cubicBezTo>
                <a:cubicBezTo>
                  <a:pt x="7" y="152"/>
                  <a:pt x="7" y="152"/>
                  <a:pt x="7" y="152"/>
                </a:cubicBezTo>
                <a:cubicBezTo>
                  <a:pt x="8" y="154"/>
                  <a:pt x="9" y="156"/>
                  <a:pt x="9" y="158"/>
                </a:cubicBezTo>
                <a:cubicBezTo>
                  <a:pt x="9" y="158"/>
                  <a:pt x="9" y="158"/>
                  <a:pt x="9" y="158"/>
                </a:cubicBezTo>
                <a:cubicBezTo>
                  <a:pt x="9" y="158"/>
                  <a:pt x="9" y="158"/>
                  <a:pt x="9" y="158"/>
                </a:cubicBezTo>
                <a:cubicBezTo>
                  <a:pt x="14" y="169"/>
                  <a:pt x="19" y="179"/>
                  <a:pt x="25" y="188"/>
                </a:cubicBezTo>
                <a:cubicBezTo>
                  <a:pt x="25" y="188"/>
                  <a:pt x="25" y="188"/>
                  <a:pt x="25" y="188"/>
                </a:cubicBezTo>
                <a:cubicBezTo>
                  <a:pt x="25" y="188"/>
                  <a:pt x="25" y="189"/>
                  <a:pt x="26" y="189"/>
                </a:cubicBezTo>
                <a:cubicBezTo>
                  <a:pt x="27" y="190"/>
                  <a:pt x="28" y="192"/>
                  <a:pt x="29" y="193"/>
                </a:cubicBezTo>
                <a:cubicBezTo>
                  <a:pt x="29" y="193"/>
                  <a:pt x="29" y="194"/>
                  <a:pt x="29" y="194"/>
                </a:cubicBezTo>
                <a:cubicBezTo>
                  <a:pt x="29" y="194"/>
                  <a:pt x="29" y="194"/>
                  <a:pt x="30" y="194"/>
                </a:cubicBezTo>
                <a:cubicBezTo>
                  <a:pt x="31" y="196"/>
                  <a:pt x="33" y="198"/>
                  <a:pt x="35" y="201"/>
                </a:cubicBezTo>
                <a:cubicBezTo>
                  <a:pt x="35" y="201"/>
                  <a:pt x="36" y="201"/>
                  <a:pt x="36" y="202"/>
                </a:cubicBezTo>
                <a:cubicBezTo>
                  <a:pt x="38" y="204"/>
                  <a:pt x="40" y="206"/>
                  <a:pt x="42" y="209"/>
                </a:cubicBezTo>
                <a:cubicBezTo>
                  <a:pt x="44" y="211"/>
                  <a:pt x="47" y="211"/>
                  <a:pt x="49" y="211"/>
                </a:cubicBezTo>
                <a:cubicBezTo>
                  <a:pt x="51" y="211"/>
                  <a:pt x="52" y="210"/>
                  <a:pt x="54" y="209"/>
                </a:cubicBezTo>
                <a:cubicBezTo>
                  <a:pt x="54" y="208"/>
                  <a:pt x="55" y="207"/>
                  <a:pt x="55" y="206"/>
                </a:cubicBezTo>
                <a:cubicBezTo>
                  <a:pt x="55" y="206"/>
                  <a:pt x="55" y="206"/>
                  <a:pt x="55" y="206"/>
                </a:cubicBezTo>
                <a:cubicBezTo>
                  <a:pt x="55" y="206"/>
                  <a:pt x="55" y="206"/>
                  <a:pt x="56" y="205"/>
                </a:cubicBezTo>
                <a:cubicBezTo>
                  <a:pt x="56" y="205"/>
                  <a:pt x="56" y="204"/>
                  <a:pt x="56" y="203"/>
                </a:cubicBezTo>
                <a:cubicBezTo>
                  <a:pt x="56" y="201"/>
                  <a:pt x="55" y="199"/>
                  <a:pt x="54" y="197"/>
                </a:cubicBezTo>
                <a:cubicBezTo>
                  <a:pt x="52" y="195"/>
                  <a:pt x="50" y="193"/>
                  <a:pt x="48" y="191"/>
                </a:cubicBezTo>
                <a:close/>
                <a:moveTo>
                  <a:pt x="207" y="60"/>
                </a:moveTo>
                <a:cubicBezTo>
                  <a:pt x="158" y="60"/>
                  <a:pt x="158" y="60"/>
                  <a:pt x="158" y="60"/>
                </a:cubicBezTo>
                <a:cubicBezTo>
                  <a:pt x="147" y="60"/>
                  <a:pt x="138" y="69"/>
                  <a:pt x="138" y="80"/>
                </a:cubicBezTo>
                <a:cubicBezTo>
                  <a:pt x="138" y="439"/>
                  <a:pt x="138" y="439"/>
                  <a:pt x="138" y="439"/>
                </a:cubicBezTo>
                <a:cubicBezTo>
                  <a:pt x="138" y="443"/>
                  <a:pt x="142" y="447"/>
                  <a:pt x="146" y="447"/>
                </a:cubicBezTo>
                <a:cubicBezTo>
                  <a:pt x="151" y="447"/>
                  <a:pt x="154" y="443"/>
                  <a:pt x="154" y="439"/>
                </a:cubicBezTo>
                <a:cubicBezTo>
                  <a:pt x="154" y="420"/>
                  <a:pt x="154" y="420"/>
                  <a:pt x="154" y="420"/>
                </a:cubicBezTo>
                <a:cubicBezTo>
                  <a:pt x="211" y="363"/>
                  <a:pt x="211" y="363"/>
                  <a:pt x="211" y="363"/>
                </a:cubicBezTo>
                <a:cubicBezTo>
                  <a:pt x="211" y="439"/>
                  <a:pt x="211" y="439"/>
                  <a:pt x="211" y="439"/>
                </a:cubicBezTo>
                <a:cubicBezTo>
                  <a:pt x="211" y="443"/>
                  <a:pt x="215" y="447"/>
                  <a:pt x="219" y="447"/>
                </a:cubicBezTo>
                <a:cubicBezTo>
                  <a:pt x="223" y="447"/>
                  <a:pt x="227" y="443"/>
                  <a:pt x="227" y="439"/>
                </a:cubicBezTo>
                <a:cubicBezTo>
                  <a:pt x="227" y="80"/>
                  <a:pt x="227" y="80"/>
                  <a:pt x="227" y="80"/>
                </a:cubicBezTo>
                <a:cubicBezTo>
                  <a:pt x="227" y="69"/>
                  <a:pt x="218" y="60"/>
                  <a:pt x="207" y="60"/>
                </a:cubicBezTo>
                <a:close/>
                <a:moveTo>
                  <a:pt x="154" y="80"/>
                </a:moveTo>
                <a:cubicBezTo>
                  <a:pt x="154" y="78"/>
                  <a:pt x="156" y="76"/>
                  <a:pt x="158" y="76"/>
                </a:cubicBezTo>
                <a:cubicBezTo>
                  <a:pt x="198" y="76"/>
                  <a:pt x="198" y="76"/>
                  <a:pt x="198" y="76"/>
                </a:cubicBezTo>
                <a:cubicBezTo>
                  <a:pt x="154" y="120"/>
                  <a:pt x="154" y="120"/>
                  <a:pt x="154" y="120"/>
                </a:cubicBezTo>
                <a:lnTo>
                  <a:pt x="154" y="80"/>
                </a:lnTo>
                <a:close/>
                <a:moveTo>
                  <a:pt x="154" y="155"/>
                </a:moveTo>
                <a:cubicBezTo>
                  <a:pt x="207" y="207"/>
                  <a:pt x="207" y="207"/>
                  <a:pt x="207" y="207"/>
                </a:cubicBezTo>
                <a:cubicBezTo>
                  <a:pt x="154" y="260"/>
                  <a:pt x="154" y="260"/>
                  <a:pt x="154" y="260"/>
                </a:cubicBezTo>
                <a:lnTo>
                  <a:pt x="154" y="155"/>
                </a:lnTo>
                <a:close/>
                <a:moveTo>
                  <a:pt x="154" y="397"/>
                </a:moveTo>
                <a:cubicBezTo>
                  <a:pt x="154" y="294"/>
                  <a:pt x="154" y="294"/>
                  <a:pt x="154" y="294"/>
                </a:cubicBezTo>
                <a:cubicBezTo>
                  <a:pt x="206" y="346"/>
                  <a:pt x="206" y="346"/>
                  <a:pt x="206" y="346"/>
                </a:cubicBezTo>
                <a:lnTo>
                  <a:pt x="154" y="397"/>
                </a:lnTo>
                <a:close/>
                <a:moveTo>
                  <a:pt x="211" y="328"/>
                </a:moveTo>
                <a:cubicBezTo>
                  <a:pt x="160" y="277"/>
                  <a:pt x="160" y="277"/>
                  <a:pt x="160" y="277"/>
                </a:cubicBezTo>
                <a:cubicBezTo>
                  <a:pt x="211" y="226"/>
                  <a:pt x="211" y="226"/>
                  <a:pt x="211" y="226"/>
                </a:cubicBezTo>
                <a:lnTo>
                  <a:pt x="211" y="328"/>
                </a:lnTo>
                <a:close/>
                <a:moveTo>
                  <a:pt x="211" y="189"/>
                </a:moveTo>
                <a:cubicBezTo>
                  <a:pt x="159" y="137"/>
                  <a:pt x="159" y="137"/>
                  <a:pt x="159" y="137"/>
                </a:cubicBezTo>
                <a:cubicBezTo>
                  <a:pt x="211" y="86"/>
                  <a:pt x="211" y="86"/>
                  <a:pt x="211" y="86"/>
                </a:cubicBezTo>
                <a:lnTo>
                  <a:pt x="211" y="189"/>
                </a:lnTo>
                <a:close/>
                <a:moveTo>
                  <a:pt x="107" y="58"/>
                </a:moveTo>
                <a:cubicBezTo>
                  <a:pt x="103" y="58"/>
                  <a:pt x="99" y="62"/>
                  <a:pt x="99" y="66"/>
                </a:cubicBezTo>
                <a:cubicBezTo>
                  <a:pt x="99" y="144"/>
                  <a:pt x="99" y="144"/>
                  <a:pt x="99" y="144"/>
                </a:cubicBezTo>
                <a:cubicBezTo>
                  <a:pt x="99" y="148"/>
                  <a:pt x="103" y="152"/>
                  <a:pt x="107" y="152"/>
                </a:cubicBezTo>
                <a:cubicBezTo>
                  <a:pt x="111" y="152"/>
                  <a:pt x="115" y="148"/>
                  <a:pt x="115" y="144"/>
                </a:cubicBezTo>
                <a:cubicBezTo>
                  <a:pt x="115" y="66"/>
                  <a:pt x="115" y="66"/>
                  <a:pt x="115" y="66"/>
                </a:cubicBezTo>
                <a:cubicBezTo>
                  <a:pt x="115" y="62"/>
                  <a:pt x="111" y="58"/>
                  <a:pt x="107" y="58"/>
                </a:cubicBezTo>
                <a:close/>
                <a:moveTo>
                  <a:pt x="320" y="28"/>
                </a:moveTo>
                <a:cubicBezTo>
                  <a:pt x="322" y="29"/>
                  <a:pt x="323" y="31"/>
                  <a:pt x="324" y="33"/>
                </a:cubicBezTo>
                <a:cubicBezTo>
                  <a:pt x="327" y="36"/>
                  <a:pt x="332" y="37"/>
                  <a:pt x="335" y="35"/>
                </a:cubicBezTo>
                <a:cubicBezTo>
                  <a:pt x="339" y="32"/>
                  <a:pt x="340" y="27"/>
                  <a:pt x="337" y="23"/>
                </a:cubicBezTo>
                <a:cubicBezTo>
                  <a:pt x="336" y="22"/>
                  <a:pt x="335" y="20"/>
                  <a:pt x="333" y="18"/>
                </a:cubicBezTo>
                <a:cubicBezTo>
                  <a:pt x="329" y="13"/>
                  <a:pt x="325" y="8"/>
                  <a:pt x="320" y="3"/>
                </a:cubicBezTo>
                <a:cubicBezTo>
                  <a:pt x="317" y="0"/>
                  <a:pt x="312" y="0"/>
                  <a:pt x="309" y="3"/>
                </a:cubicBezTo>
                <a:cubicBezTo>
                  <a:pt x="307" y="4"/>
                  <a:pt x="306" y="7"/>
                  <a:pt x="306" y="9"/>
                </a:cubicBezTo>
                <a:cubicBezTo>
                  <a:pt x="306" y="11"/>
                  <a:pt x="307" y="13"/>
                  <a:pt x="309" y="14"/>
                </a:cubicBezTo>
                <a:cubicBezTo>
                  <a:pt x="313" y="18"/>
                  <a:pt x="317" y="23"/>
                  <a:pt x="320" y="28"/>
                </a:cubicBezTo>
                <a:close/>
                <a:moveTo>
                  <a:pt x="257" y="59"/>
                </a:moveTo>
                <a:cubicBezTo>
                  <a:pt x="252" y="59"/>
                  <a:pt x="249" y="63"/>
                  <a:pt x="249" y="67"/>
                </a:cubicBezTo>
                <a:cubicBezTo>
                  <a:pt x="249" y="145"/>
                  <a:pt x="249" y="145"/>
                  <a:pt x="249" y="145"/>
                </a:cubicBezTo>
                <a:cubicBezTo>
                  <a:pt x="249" y="149"/>
                  <a:pt x="252" y="153"/>
                  <a:pt x="257" y="153"/>
                </a:cubicBezTo>
                <a:cubicBezTo>
                  <a:pt x="261" y="153"/>
                  <a:pt x="265" y="149"/>
                  <a:pt x="265" y="145"/>
                </a:cubicBezTo>
                <a:cubicBezTo>
                  <a:pt x="265" y="67"/>
                  <a:pt x="265" y="67"/>
                  <a:pt x="265" y="67"/>
                </a:cubicBezTo>
                <a:cubicBezTo>
                  <a:pt x="265" y="63"/>
                  <a:pt x="261" y="59"/>
                  <a:pt x="257" y="59"/>
                </a:cubicBezTo>
                <a:close/>
                <a:moveTo>
                  <a:pt x="291" y="32"/>
                </a:moveTo>
                <a:cubicBezTo>
                  <a:pt x="288" y="29"/>
                  <a:pt x="283" y="29"/>
                  <a:pt x="279" y="32"/>
                </a:cubicBezTo>
                <a:cubicBezTo>
                  <a:pt x="278" y="34"/>
                  <a:pt x="277" y="36"/>
                  <a:pt x="277" y="38"/>
                </a:cubicBezTo>
                <a:cubicBezTo>
                  <a:pt x="277" y="40"/>
                  <a:pt x="278" y="42"/>
                  <a:pt x="279" y="44"/>
                </a:cubicBezTo>
                <a:cubicBezTo>
                  <a:pt x="297" y="61"/>
                  <a:pt x="305" y="83"/>
                  <a:pt x="305" y="106"/>
                </a:cubicBezTo>
                <a:cubicBezTo>
                  <a:pt x="305" y="128"/>
                  <a:pt x="297" y="151"/>
                  <a:pt x="279" y="168"/>
                </a:cubicBezTo>
                <a:cubicBezTo>
                  <a:pt x="279" y="168"/>
                  <a:pt x="279" y="168"/>
                  <a:pt x="279" y="168"/>
                </a:cubicBezTo>
                <a:cubicBezTo>
                  <a:pt x="276" y="171"/>
                  <a:pt x="276" y="176"/>
                  <a:pt x="279" y="179"/>
                </a:cubicBezTo>
                <a:cubicBezTo>
                  <a:pt x="283" y="182"/>
                  <a:pt x="288" y="182"/>
                  <a:pt x="291" y="179"/>
                </a:cubicBezTo>
                <a:cubicBezTo>
                  <a:pt x="311" y="159"/>
                  <a:pt x="321" y="132"/>
                  <a:pt x="321" y="106"/>
                </a:cubicBezTo>
                <a:cubicBezTo>
                  <a:pt x="321" y="79"/>
                  <a:pt x="311" y="53"/>
                  <a:pt x="291" y="32"/>
                </a:cubicBezTo>
                <a:close/>
                <a:moveTo>
                  <a:pt x="353" y="53"/>
                </a:moveTo>
                <a:cubicBezTo>
                  <a:pt x="351" y="49"/>
                  <a:pt x="347" y="47"/>
                  <a:pt x="343" y="49"/>
                </a:cubicBezTo>
                <a:cubicBezTo>
                  <a:pt x="338" y="50"/>
                  <a:pt x="336" y="55"/>
                  <a:pt x="338" y="59"/>
                </a:cubicBezTo>
                <a:cubicBezTo>
                  <a:pt x="344" y="74"/>
                  <a:pt x="347" y="90"/>
                  <a:pt x="347" y="106"/>
                </a:cubicBezTo>
                <a:cubicBezTo>
                  <a:pt x="347" y="140"/>
                  <a:pt x="333" y="173"/>
                  <a:pt x="309" y="197"/>
                </a:cubicBezTo>
                <a:cubicBezTo>
                  <a:pt x="307" y="199"/>
                  <a:pt x="306" y="201"/>
                  <a:pt x="306" y="203"/>
                </a:cubicBezTo>
                <a:cubicBezTo>
                  <a:pt x="306" y="205"/>
                  <a:pt x="307" y="207"/>
                  <a:pt x="309" y="209"/>
                </a:cubicBezTo>
                <a:cubicBezTo>
                  <a:pt x="312" y="212"/>
                  <a:pt x="317" y="212"/>
                  <a:pt x="320" y="209"/>
                </a:cubicBezTo>
                <a:cubicBezTo>
                  <a:pt x="348" y="181"/>
                  <a:pt x="363" y="145"/>
                  <a:pt x="363" y="106"/>
                </a:cubicBezTo>
                <a:cubicBezTo>
                  <a:pt x="363" y="88"/>
                  <a:pt x="359" y="70"/>
                  <a:pt x="353" y="53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9pPr>
          </a:lstStyle>
          <a:p>
            <a:endParaRPr lang="en-US"/>
          </a:p>
        </p:txBody>
      </p:sp>
      <p:cxnSp>
        <p:nvCxnSpPr>
          <p:cNvPr id="41" name="Straight Connector 40"/>
          <p:cNvCxnSpPr/>
          <p:nvPr/>
        </p:nvCxnSpPr>
        <p:spPr bwMode="auto">
          <a:xfrm flipV="1">
            <a:off x="4073679" y="4118311"/>
            <a:ext cx="0" cy="1147668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6" name="TextBox 25"/>
          <p:cNvSpPr txBox="1"/>
          <p:nvPr/>
        </p:nvSpPr>
        <p:spPr>
          <a:xfrm>
            <a:off x="3665372" y="4368972"/>
            <a:ext cx="777777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00B050"/>
                </a:solidFill>
              </a:rPr>
              <a:t>NG2/3</a:t>
            </a:r>
            <a:endParaRPr lang="en-US" sz="1600" b="1" dirty="0">
              <a:solidFill>
                <a:srgbClr val="00B050"/>
              </a:solidFill>
            </a:endParaRPr>
          </a:p>
        </p:txBody>
      </p:sp>
      <p:pic>
        <p:nvPicPr>
          <p:cNvPr id="33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06" y="2562160"/>
            <a:ext cx="5165096" cy="73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Freeform 34"/>
          <p:cNvSpPr>
            <a:spLocks noChangeAspect="1" noEditPoints="1"/>
          </p:cNvSpPr>
          <p:nvPr/>
        </p:nvSpPr>
        <p:spPr bwMode="auto">
          <a:xfrm>
            <a:off x="3624024" y="5060457"/>
            <a:ext cx="812240" cy="999418"/>
          </a:xfrm>
          <a:custGeom>
            <a:avLst/>
            <a:gdLst>
              <a:gd name="T0" fmla="*/ 2147483647 w 363"/>
              <a:gd name="T1" fmla="*/ 2147483647 h 447"/>
              <a:gd name="T2" fmla="*/ 2147483647 w 363"/>
              <a:gd name="T3" fmla="*/ 2147483647 h 447"/>
              <a:gd name="T4" fmla="*/ 2147483647 w 363"/>
              <a:gd name="T5" fmla="*/ 2147483647 h 447"/>
              <a:gd name="T6" fmla="*/ 2147483647 w 363"/>
              <a:gd name="T7" fmla="*/ 2147483647 h 447"/>
              <a:gd name="T8" fmla="*/ 2147483647 w 363"/>
              <a:gd name="T9" fmla="*/ 2147483647 h 447"/>
              <a:gd name="T10" fmla="*/ 2147483647 w 363"/>
              <a:gd name="T11" fmla="*/ 2147483647 h 447"/>
              <a:gd name="T12" fmla="*/ 2147483647 w 363"/>
              <a:gd name="T13" fmla="*/ 2147483647 h 447"/>
              <a:gd name="T14" fmla="*/ 2147483647 w 363"/>
              <a:gd name="T15" fmla="*/ 2147483647 h 447"/>
              <a:gd name="T16" fmla="*/ 2147483647 w 363"/>
              <a:gd name="T17" fmla="*/ 2147483647 h 447"/>
              <a:gd name="T18" fmla="*/ 2147483647 w 363"/>
              <a:gd name="T19" fmla="*/ 2147483647 h 447"/>
              <a:gd name="T20" fmla="*/ 2147483647 w 363"/>
              <a:gd name="T21" fmla="*/ 2147483647 h 447"/>
              <a:gd name="T22" fmla="*/ 2147483647 w 363"/>
              <a:gd name="T23" fmla="*/ 2147483647 h 447"/>
              <a:gd name="T24" fmla="*/ 2147483647 w 363"/>
              <a:gd name="T25" fmla="*/ 2147483647 h 447"/>
              <a:gd name="T26" fmla="*/ 2147483647 w 363"/>
              <a:gd name="T27" fmla="*/ 2147483647 h 447"/>
              <a:gd name="T28" fmla="*/ 2147483647 w 363"/>
              <a:gd name="T29" fmla="*/ 2147483647 h 447"/>
              <a:gd name="T30" fmla="*/ 2147483647 w 363"/>
              <a:gd name="T31" fmla="*/ 2147483647 h 447"/>
              <a:gd name="T32" fmla="*/ 2147483647 w 363"/>
              <a:gd name="T33" fmla="*/ 2147483647 h 447"/>
              <a:gd name="T34" fmla="*/ 2147483647 w 363"/>
              <a:gd name="T35" fmla="*/ 2147483647 h 447"/>
              <a:gd name="T36" fmla="*/ 2147483647 w 363"/>
              <a:gd name="T37" fmla="*/ 2147483647 h 447"/>
              <a:gd name="T38" fmla="*/ 2147483647 w 363"/>
              <a:gd name="T39" fmla="*/ 2147483647 h 447"/>
              <a:gd name="T40" fmla="*/ 2147483647 w 363"/>
              <a:gd name="T41" fmla="*/ 2147483647 h 447"/>
              <a:gd name="T42" fmla="*/ 0 w 363"/>
              <a:gd name="T43" fmla="*/ 2147483647 h 447"/>
              <a:gd name="T44" fmla="*/ 0 w 363"/>
              <a:gd name="T45" fmla="*/ 2147483647 h 447"/>
              <a:gd name="T46" fmla="*/ 2147483647 w 363"/>
              <a:gd name="T47" fmla="*/ 2147483647 h 447"/>
              <a:gd name="T48" fmla="*/ 2147483647 w 363"/>
              <a:gd name="T49" fmla="*/ 2147483647 h 447"/>
              <a:gd name="T50" fmla="*/ 2147483647 w 363"/>
              <a:gd name="T51" fmla="*/ 2147483647 h 447"/>
              <a:gd name="T52" fmla="*/ 2147483647 w 363"/>
              <a:gd name="T53" fmla="*/ 2147483647 h 447"/>
              <a:gd name="T54" fmla="*/ 2147483647 w 363"/>
              <a:gd name="T55" fmla="*/ 2147483647 h 447"/>
              <a:gd name="T56" fmla="*/ 2147483647 w 363"/>
              <a:gd name="T57" fmla="*/ 2147483647 h 447"/>
              <a:gd name="T58" fmla="*/ 2147483647 w 363"/>
              <a:gd name="T59" fmla="*/ 2147483647 h 447"/>
              <a:gd name="T60" fmla="*/ 2147483647 w 363"/>
              <a:gd name="T61" fmla="*/ 2147483647 h 447"/>
              <a:gd name="T62" fmla="*/ 2147483647 w 363"/>
              <a:gd name="T63" fmla="*/ 2147483647 h 447"/>
              <a:gd name="T64" fmla="*/ 2147483647 w 363"/>
              <a:gd name="T65" fmla="*/ 2147483647 h 447"/>
              <a:gd name="T66" fmla="*/ 2147483647 w 363"/>
              <a:gd name="T67" fmla="*/ 2147483647 h 447"/>
              <a:gd name="T68" fmla="*/ 2147483647 w 363"/>
              <a:gd name="T69" fmla="*/ 2147483647 h 447"/>
              <a:gd name="T70" fmla="*/ 2147483647 w 363"/>
              <a:gd name="T71" fmla="*/ 2147483647 h 447"/>
              <a:gd name="T72" fmla="*/ 2147483647 w 363"/>
              <a:gd name="T73" fmla="*/ 2147483647 h 447"/>
              <a:gd name="T74" fmla="*/ 2147483647 w 363"/>
              <a:gd name="T75" fmla="*/ 2147483647 h 447"/>
              <a:gd name="T76" fmla="*/ 2147483647 w 363"/>
              <a:gd name="T77" fmla="*/ 2147483647 h 447"/>
              <a:gd name="T78" fmla="*/ 2147483647 w 363"/>
              <a:gd name="T79" fmla="*/ 2147483647 h 447"/>
              <a:gd name="T80" fmla="*/ 2147483647 w 363"/>
              <a:gd name="T81" fmla="*/ 2147483647 h 447"/>
              <a:gd name="T82" fmla="*/ 2147483647 w 363"/>
              <a:gd name="T83" fmla="*/ 2147483647 h 447"/>
              <a:gd name="T84" fmla="*/ 2147483647 w 363"/>
              <a:gd name="T85" fmla="*/ 2147483647 h 447"/>
              <a:gd name="T86" fmla="*/ 2147483647 w 363"/>
              <a:gd name="T87" fmla="*/ 2147483647 h 447"/>
              <a:gd name="T88" fmla="*/ 2147483647 w 363"/>
              <a:gd name="T89" fmla="*/ 2147483647 h 447"/>
              <a:gd name="T90" fmla="*/ 2147483647 w 363"/>
              <a:gd name="T91" fmla="*/ 2147483647 h 447"/>
              <a:gd name="T92" fmla="*/ 2147483647 w 363"/>
              <a:gd name="T93" fmla="*/ 2147483647 h 447"/>
              <a:gd name="T94" fmla="*/ 2147483647 w 363"/>
              <a:gd name="T95" fmla="*/ 2147483647 h 447"/>
              <a:gd name="T96" fmla="*/ 2147483647 w 363"/>
              <a:gd name="T97" fmla="*/ 2147483647 h 447"/>
              <a:gd name="T98" fmla="*/ 2147483647 w 363"/>
              <a:gd name="T99" fmla="*/ 2147483647 h 447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363" h="447">
                <a:moveTo>
                  <a:pt x="85" y="38"/>
                </a:moveTo>
                <a:cubicBezTo>
                  <a:pt x="85" y="38"/>
                  <a:pt x="85" y="38"/>
                  <a:pt x="85" y="38"/>
                </a:cubicBezTo>
                <a:cubicBezTo>
                  <a:pt x="85" y="36"/>
                  <a:pt x="84" y="34"/>
                  <a:pt x="83" y="32"/>
                </a:cubicBezTo>
                <a:cubicBezTo>
                  <a:pt x="80" y="29"/>
                  <a:pt x="75" y="29"/>
                  <a:pt x="72" y="32"/>
                </a:cubicBezTo>
                <a:cubicBezTo>
                  <a:pt x="51" y="53"/>
                  <a:pt x="41" y="79"/>
                  <a:pt x="41" y="106"/>
                </a:cubicBezTo>
                <a:cubicBezTo>
                  <a:pt x="41" y="106"/>
                  <a:pt x="41" y="106"/>
                  <a:pt x="41" y="106"/>
                </a:cubicBezTo>
                <a:cubicBezTo>
                  <a:pt x="41" y="132"/>
                  <a:pt x="51" y="159"/>
                  <a:pt x="72" y="179"/>
                </a:cubicBezTo>
                <a:cubicBezTo>
                  <a:pt x="75" y="182"/>
                  <a:pt x="80" y="182"/>
                  <a:pt x="83" y="179"/>
                </a:cubicBezTo>
                <a:cubicBezTo>
                  <a:pt x="84" y="178"/>
                  <a:pt x="85" y="176"/>
                  <a:pt x="85" y="174"/>
                </a:cubicBezTo>
                <a:cubicBezTo>
                  <a:pt x="85" y="174"/>
                  <a:pt x="85" y="174"/>
                  <a:pt x="85" y="174"/>
                </a:cubicBezTo>
                <a:cubicBezTo>
                  <a:pt x="85" y="172"/>
                  <a:pt x="84" y="169"/>
                  <a:pt x="83" y="168"/>
                </a:cubicBezTo>
                <a:cubicBezTo>
                  <a:pt x="66" y="151"/>
                  <a:pt x="57" y="128"/>
                  <a:pt x="57" y="106"/>
                </a:cubicBezTo>
                <a:cubicBezTo>
                  <a:pt x="57" y="83"/>
                  <a:pt x="66" y="61"/>
                  <a:pt x="83" y="44"/>
                </a:cubicBezTo>
                <a:cubicBezTo>
                  <a:pt x="84" y="42"/>
                  <a:pt x="85" y="40"/>
                  <a:pt x="85" y="38"/>
                </a:cubicBezTo>
                <a:close/>
                <a:moveTo>
                  <a:pt x="48" y="191"/>
                </a:moveTo>
                <a:cubicBezTo>
                  <a:pt x="48" y="191"/>
                  <a:pt x="47" y="191"/>
                  <a:pt x="47" y="190"/>
                </a:cubicBezTo>
                <a:cubicBezTo>
                  <a:pt x="45" y="188"/>
                  <a:pt x="44" y="186"/>
                  <a:pt x="42" y="184"/>
                </a:cubicBezTo>
                <a:cubicBezTo>
                  <a:pt x="42" y="184"/>
                  <a:pt x="42" y="184"/>
                  <a:pt x="42" y="184"/>
                </a:cubicBezTo>
                <a:cubicBezTo>
                  <a:pt x="41" y="182"/>
                  <a:pt x="40" y="181"/>
                  <a:pt x="39" y="180"/>
                </a:cubicBezTo>
                <a:cubicBezTo>
                  <a:pt x="33" y="171"/>
                  <a:pt x="28" y="162"/>
                  <a:pt x="24" y="152"/>
                </a:cubicBezTo>
                <a:cubicBezTo>
                  <a:pt x="24" y="151"/>
                  <a:pt x="23" y="149"/>
                  <a:pt x="23" y="148"/>
                </a:cubicBezTo>
                <a:cubicBezTo>
                  <a:pt x="22" y="147"/>
                  <a:pt x="22" y="147"/>
                  <a:pt x="22" y="146"/>
                </a:cubicBezTo>
                <a:cubicBezTo>
                  <a:pt x="22" y="145"/>
                  <a:pt x="21" y="143"/>
                  <a:pt x="21" y="142"/>
                </a:cubicBezTo>
                <a:cubicBezTo>
                  <a:pt x="21" y="141"/>
                  <a:pt x="20" y="141"/>
                  <a:pt x="20" y="140"/>
                </a:cubicBezTo>
                <a:cubicBezTo>
                  <a:pt x="20" y="139"/>
                  <a:pt x="20" y="137"/>
                  <a:pt x="19" y="136"/>
                </a:cubicBezTo>
                <a:cubicBezTo>
                  <a:pt x="19" y="135"/>
                  <a:pt x="19" y="135"/>
                  <a:pt x="19" y="134"/>
                </a:cubicBezTo>
                <a:cubicBezTo>
                  <a:pt x="18" y="133"/>
                  <a:pt x="18" y="131"/>
                  <a:pt x="18" y="130"/>
                </a:cubicBezTo>
                <a:cubicBezTo>
                  <a:pt x="18" y="129"/>
                  <a:pt x="18" y="128"/>
                  <a:pt x="17" y="127"/>
                </a:cubicBezTo>
                <a:cubicBezTo>
                  <a:pt x="17" y="126"/>
                  <a:pt x="17" y="125"/>
                  <a:pt x="17" y="124"/>
                </a:cubicBezTo>
                <a:cubicBezTo>
                  <a:pt x="17" y="123"/>
                  <a:pt x="17" y="122"/>
                  <a:pt x="17" y="121"/>
                </a:cubicBezTo>
                <a:cubicBezTo>
                  <a:pt x="16" y="120"/>
                  <a:pt x="16" y="119"/>
                  <a:pt x="16" y="118"/>
                </a:cubicBezTo>
                <a:cubicBezTo>
                  <a:pt x="16" y="117"/>
                  <a:pt x="16" y="116"/>
                  <a:pt x="16" y="114"/>
                </a:cubicBezTo>
                <a:cubicBezTo>
                  <a:pt x="16" y="113"/>
                  <a:pt x="16" y="113"/>
                  <a:pt x="16" y="112"/>
                </a:cubicBezTo>
                <a:cubicBezTo>
                  <a:pt x="16" y="110"/>
                  <a:pt x="16" y="108"/>
                  <a:pt x="16" y="106"/>
                </a:cubicBezTo>
                <a:cubicBezTo>
                  <a:pt x="16" y="106"/>
                  <a:pt x="16" y="106"/>
                  <a:pt x="16" y="106"/>
                </a:cubicBezTo>
                <a:cubicBezTo>
                  <a:pt x="16" y="106"/>
                  <a:pt x="16" y="106"/>
                  <a:pt x="16" y="106"/>
                </a:cubicBezTo>
                <a:cubicBezTo>
                  <a:pt x="16" y="104"/>
                  <a:pt x="16" y="102"/>
                  <a:pt x="16" y="100"/>
                </a:cubicBezTo>
                <a:cubicBezTo>
                  <a:pt x="16" y="99"/>
                  <a:pt x="16" y="98"/>
                  <a:pt x="16" y="97"/>
                </a:cubicBezTo>
                <a:cubicBezTo>
                  <a:pt x="16" y="96"/>
                  <a:pt x="16" y="95"/>
                  <a:pt x="16" y="93"/>
                </a:cubicBezTo>
                <a:cubicBezTo>
                  <a:pt x="16" y="92"/>
                  <a:pt x="16" y="92"/>
                  <a:pt x="17" y="91"/>
                </a:cubicBezTo>
                <a:cubicBezTo>
                  <a:pt x="17" y="90"/>
                  <a:pt x="17" y="88"/>
                  <a:pt x="17" y="87"/>
                </a:cubicBezTo>
                <a:cubicBezTo>
                  <a:pt x="17" y="86"/>
                  <a:pt x="17" y="85"/>
                  <a:pt x="17" y="84"/>
                </a:cubicBezTo>
                <a:cubicBezTo>
                  <a:pt x="18" y="83"/>
                  <a:pt x="18" y="82"/>
                  <a:pt x="18" y="81"/>
                </a:cubicBezTo>
                <a:cubicBezTo>
                  <a:pt x="18" y="80"/>
                  <a:pt x="18" y="79"/>
                  <a:pt x="19" y="78"/>
                </a:cubicBezTo>
                <a:cubicBezTo>
                  <a:pt x="19" y="77"/>
                  <a:pt x="19" y="76"/>
                  <a:pt x="19" y="75"/>
                </a:cubicBezTo>
                <a:cubicBezTo>
                  <a:pt x="20" y="74"/>
                  <a:pt x="20" y="73"/>
                  <a:pt x="20" y="71"/>
                </a:cubicBezTo>
                <a:cubicBezTo>
                  <a:pt x="20" y="71"/>
                  <a:pt x="21" y="70"/>
                  <a:pt x="21" y="70"/>
                </a:cubicBezTo>
                <a:cubicBezTo>
                  <a:pt x="21" y="68"/>
                  <a:pt x="22" y="67"/>
                  <a:pt x="22" y="65"/>
                </a:cubicBezTo>
                <a:cubicBezTo>
                  <a:pt x="22" y="65"/>
                  <a:pt x="22" y="65"/>
                  <a:pt x="23" y="64"/>
                </a:cubicBezTo>
                <a:cubicBezTo>
                  <a:pt x="23" y="63"/>
                  <a:pt x="24" y="61"/>
                  <a:pt x="24" y="60"/>
                </a:cubicBezTo>
                <a:cubicBezTo>
                  <a:pt x="28" y="50"/>
                  <a:pt x="33" y="40"/>
                  <a:pt x="39" y="32"/>
                </a:cubicBezTo>
                <a:cubicBezTo>
                  <a:pt x="40" y="30"/>
                  <a:pt x="41" y="29"/>
                  <a:pt x="42" y="28"/>
                </a:cubicBezTo>
                <a:cubicBezTo>
                  <a:pt x="42" y="28"/>
                  <a:pt x="42" y="27"/>
                  <a:pt x="42" y="27"/>
                </a:cubicBezTo>
                <a:cubicBezTo>
                  <a:pt x="44" y="25"/>
                  <a:pt x="45" y="23"/>
                  <a:pt x="47" y="21"/>
                </a:cubicBezTo>
                <a:cubicBezTo>
                  <a:pt x="47" y="21"/>
                  <a:pt x="48" y="21"/>
                  <a:pt x="48" y="20"/>
                </a:cubicBezTo>
                <a:cubicBezTo>
                  <a:pt x="50" y="18"/>
                  <a:pt x="52" y="16"/>
                  <a:pt x="54" y="14"/>
                </a:cubicBezTo>
                <a:cubicBezTo>
                  <a:pt x="55" y="13"/>
                  <a:pt x="56" y="11"/>
                  <a:pt x="56" y="9"/>
                </a:cubicBezTo>
                <a:cubicBezTo>
                  <a:pt x="56" y="8"/>
                  <a:pt x="56" y="7"/>
                  <a:pt x="56" y="6"/>
                </a:cubicBezTo>
                <a:cubicBezTo>
                  <a:pt x="55" y="6"/>
                  <a:pt x="55" y="6"/>
                  <a:pt x="55" y="6"/>
                </a:cubicBezTo>
                <a:cubicBezTo>
                  <a:pt x="55" y="6"/>
                  <a:pt x="55" y="6"/>
                  <a:pt x="55" y="6"/>
                </a:cubicBezTo>
                <a:cubicBezTo>
                  <a:pt x="55" y="5"/>
                  <a:pt x="54" y="4"/>
                  <a:pt x="54" y="3"/>
                </a:cubicBezTo>
                <a:cubicBezTo>
                  <a:pt x="52" y="2"/>
                  <a:pt x="51" y="1"/>
                  <a:pt x="49" y="1"/>
                </a:cubicBezTo>
                <a:cubicBezTo>
                  <a:pt x="47" y="0"/>
                  <a:pt x="44" y="1"/>
                  <a:pt x="42" y="3"/>
                </a:cubicBezTo>
                <a:cubicBezTo>
                  <a:pt x="40" y="5"/>
                  <a:pt x="38" y="7"/>
                  <a:pt x="36" y="10"/>
                </a:cubicBezTo>
                <a:cubicBezTo>
                  <a:pt x="36" y="10"/>
                  <a:pt x="35" y="11"/>
                  <a:pt x="35" y="11"/>
                </a:cubicBezTo>
                <a:cubicBezTo>
                  <a:pt x="33" y="13"/>
                  <a:pt x="31" y="15"/>
                  <a:pt x="30" y="17"/>
                </a:cubicBezTo>
                <a:cubicBezTo>
                  <a:pt x="29" y="18"/>
                  <a:pt x="29" y="18"/>
                  <a:pt x="29" y="18"/>
                </a:cubicBezTo>
                <a:cubicBezTo>
                  <a:pt x="29" y="18"/>
                  <a:pt x="29" y="18"/>
                  <a:pt x="29" y="18"/>
                </a:cubicBezTo>
                <a:cubicBezTo>
                  <a:pt x="28" y="20"/>
                  <a:pt x="27" y="21"/>
                  <a:pt x="26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19" y="33"/>
                  <a:pt x="14" y="43"/>
                  <a:pt x="9" y="53"/>
                </a:cubicBezTo>
                <a:cubicBezTo>
                  <a:pt x="9" y="53"/>
                  <a:pt x="9" y="53"/>
                  <a:pt x="9" y="53"/>
                </a:cubicBezTo>
                <a:cubicBezTo>
                  <a:pt x="9" y="53"/>
                  <a:pt x="9" y="53"/>
                  <a:pt x="9" y="53"/>
                </a:cubicBezTo>
                <a:cubicBezTo>
                  <a:pt x="9" y="55"/>
                  <a:pt x="8" y="57"/>
                  <a:pt x="7" y="59"/>
                </a:cubicBezTo>
                <a:cubicBezTo>
                  <a:pt x="7" y="59"/>
                  <a:pt x="7" y="60"/>
                  <a:pt x="7" y="60"/>
                </a:cubicBezTo>
                <a:cubicBezTo>
                  <a:pt x="6" y="62"/>
                  <a:pt x="6" y="64"/>
                  <a:pt x="5" y="65"/>
                </a:cubicBezTo>
                <a:cubicBezTo>
                  <a:pt x="5" y="66"/>
                  <a:pt x="5" y="66"/>
                  <a:pt x="5" y="67"/>
                </a:cubicBezTo>
                <a:cubicBezTo>
                  <a:pt x="4" y="69"/>
                  <a:pt x="4" y="70"/>
                  <a:pt x="4" y="72"/>
                </a:cubicBezTo>
                <a:cubicBezTo>
                  <a:pt x="3" y="73"/>
                  <a:pt x="3" y="73"/>
                  <a:pt x="3" y="74"/>
                </a:cubicBezTo>
                <a:cubicBezTo>
                  <a:pt x="3" y="75"/>
                  <a:pt x="3" y="77"/>
                  <a:pt x="2" y="78"/>
                </a:cubicBezTo>
                <a:cubicBezTo>
                  <a:pt x="2" y="79"/>
                  <a:pt x="2" y="80"/>
                  <a:pt x="2" y="81"/>
                </a:cubicBezTo>
                <a:cubicBezTo>
                  <a:pt x="2" y="82"/>
                  <a:pt x="1" y="84"/>
                  <a:pt x="1" y="85"/>
                </a:cubicBezTo>
                <a:cubicBezTo>
                  <a:pt x="1" y="86"/>
                  <a:pt x="1" y="87"/>
                  <a:pt x="1" y="89"/>
                </a:cubicBezTo>
                <a:cubicBezTo>
                  <a:pt x="1" y="90"/>
                  <a:pt x="0" y="91"/>
                  <a:pt x="0" y="92"/>
                </a:cubicBezTo>
                <a:cubicBezTo>
                  <a:pt x="0" y="93"/>
                  <a:pt x="0" y="95"/>
                  <a:pt x="0" y="96"/>
                </a:cubicBezTo>
                <a:cubicBezTo>
                  <a:pt x="0" y="97"/>
                  <a:pt x="0" y="98"/>
                  <a:pt x="0" y="99"/>
                </a:cubicBezTo>
                <a:cubicBezTo>
                  <a:pt x="0" y="101"/>
                  <a:pt x="0" y="103"/>
                  <a:pt x="0" y="10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8"/>
                  <a:pt x="0" y="111"/>
                  <a:pt x="0" y="113"/>
                </a:cubicBezTo>
                <a:cubicBezTo>
                  <a:pt x="0" y="114"/>
                  <a:pt x="0" y="115"/>
                  <a:pt x="0" y="115"/>
                </a:cubicBezTo>
                <a:cubicBezTo>
                  <a:pt x="0" y="117"/>
                  <a:pt x="0" y="118"/>
                  <a:pt x="0" y="120"/>
                </a:cubicBezTo>
                <a:cubicBezTo>
                  <a:pt x="0" y="121"/>
                  <a:pt x="1" y="122"/>
                  <a:pt x="1" y="123"/>
                </a:cubicBezTo>
                <a:cubicBezTo>
                  <a:pt x="1" y="124"/>
                  <a:pt x="1" y="125"/>
                  <a:pt x="1" y="127"/>
                </a:cubicBezTo>
                <a:cubicBezTo>
                  <a:pt x="1" y="128"/>
                  <a:pt x="2" y="129"/>
                  <a:pt x="2" y="130"/>
                </a:cubicBezTo>
                <a:cubicBezTo>
                  <a:pt x="2" y="131"/>
                  <a:pt x="2" y="132"/>
                  <a:pt x="2" y="133"/>
                </a:cubicBezTo>
                <a:cubicBezTo>
                  <a:pt x="3" y="135"/>
                  <a:pt x="3" y="136"/>
                  <a:pt x="3" y="138"/>
                </a:cubicBezTo>
                <a:cubicBezTo>
                  <a:pt x="3" y="138"/>
                  <a:pt x="3" y="139"/>
                  <a:pt x="4" y="140"/>
                </a:cubicBezTo>
                <a:cubicBezTo>
                  <a:pt x="4" y="141"/>
                  <a:pt x="4" y="143"/>
                  <a:pt x="5" y="145"/>
                </a:cubicBezTo>
                <a:cubicBezTo>
                  <a:pt x="5" y="145"/>
                  <a:pt x="5" y="146"/>
                  <a:pt x="5" y="146"/>
                </a:cubicBezTo>
                <a:cubicBezTo>
                  <a:pt x="6" y="148"/>
                  <a:pt x="6" y="150"/>
                  <a:pt x="7" y="152"/>
                </a:cubicBezTo>
                <a:cubicBezTo>
                  <a:pt x="7" y="152"/>
                  <a:pt x="7" y="152"/>
                  <a:pt x="7" y="152"/>
                </a:cubicBezTo>
                <a:cubicBezTo>
                  <a:pt x="8" y="154"/>
                  <a:pt x="9" y="156"/>
                  <a:pt x="9" y="158"/>
                </a:cubicBezTo>
                <a:cubicBezTo>
                  <a:pt x="9" y="158"/>
                  <a:pt x="9" y="158"/>
                  <a:pt x="9" y="158"/>
                </a:cubicBezTo>
                <a:cubicBezTo>
                  <a:pt x="9" y="158"/>
                  <a:pt x="9" y="158"/>
                  <a:pt x="9" y="158"/>
                </a:cubicBezTo>
                <a:cubicBezTo>
                  <a:pt x="14" y="169"/>
                  <a:pt x="19" y="179"/>
                  <a:pt x="25" y="188"/>
                </a:cubicBezTo>
                <a:cubicBezTo>
                  <a:pt x="25" y="188"/>
                  <a:pt x="25" y="188"/>
                  <a:pt x="25" y="188"/>
                </a:cubicBezTo>
                <a:cubicBezTo>
                  <a:pt x="25" y="188"/>
                  <a:pt x="25" y="189"/>
                  <a:pt x="26" y="189"/>
                </a:cubicBezTo>
                <a:cubicBezTo>
                  <a:pt x="27" y="190"/>
                  <a:pt x="28" y="192"/>
                  <a:pt x="29" y="193"/>
                </a:cubicBezTo>
                <a:cubicBezTo>
                  <a:pt x="29" y="193"/>
                  <a:pt x="29" y="194"/>
                  <a:pt x="29" y="194"/>
                </a:cubicBezTo>
                <a:cubicBezTo>
                  <a:pt x="29" y="194"/>
                  <a:pt x="29" y="194"/>
                  <a:pt x="30" y="194"/>
                </a:cubicBezTo>
                <a:cubicBezTo>
                  <a:pt x="31" y="196"/>
                  <a:pt x="33" y="198"/>
                  <a:pt x="35" y="201"/>
                </a:cubicBezTo>
                <a:cubicBezTo>
                  <a:pt x="35" y="201"/>
                  <a:pt x="36" y="201"/>
                  <a:pt x="36" y="202"/>
                </a:cubicBezTo>
                <a:cubicBezTo>
                  <a:pt x="38" y="204"/>
                  <a:pt x="40" y="206"/>
                  <a:pt x="42" y="209"/>
                </a:cubicBezTo>
                <a:cubicBezTo>
                  <a:pt x="44" y="211"/>
                  <a:pt x="47" y="211"/>
                  <a:pt x="49" y="211"/>
                </a:cubicBezTo>
                <a:cubicBezTo>
                  <a:pt x="51" y="211"/>
                  <a:pt x="52" y="210"/>
                  <a:pt x="54" y="209"/>
                </a:cubicBezTo>
                <a:cubicBezTo>
                  <a:pt x="54" y="208"/>
                  <a:pt x="55" y="207"/>
                  <a:pt x="55" y="206"/>
                </a:cubicBezTo>
                <a:cubicBezTo>
                  <a:pt x="55" y="206"/>
                  <a:pt x="55" y="206"/>
                  <a:pt x="55" y="206"/>
                </a:cubicBezTo>
                <a:cubicBezTo>
                  <a:pt x="55" y="206"/>
                  <a:pt x="55" y="206"/>
                  <a:pt x="56" y="205"/>
                </a:cubicBezTo>
                <a:cubicBezTo>
                  <a:pt x="56" y="205"/>
                  <a:pt x="56" y="204"/>
                  <a:pt x="56" y="203"/>
                </a:cubicBezTo>
                <a:cubicBezTo>
                  <a:pt x="56" y="201"/>
                  <a:pt x="55" y="199"/>
                  <a:pt x="54" y="197"/>
                </a:cubicBezTo>
                <a:cubicBezTo>
                  <a:pt x="52" y="195"/>
                  <a:pt x="50" y="193"/>
                  <a:pt x="48" y="191"/>
                </a:cubicBezTo>
                <a:close/>
                <a:moveTo>
                  <a:pt x="207" y="60"/>
                </a:moveTo>
                <a:cubicBezTo>
                  <a:pt x="158" y="60"/>
                  <a:pt x="158" y="60"/>
                  <a:pt x="158" y="60"/>
                </a:cubicBezTo>
                <a:cubicBezTo>
                  <a:pt x="147" y="60"/>
                  <a:pt x="138" y="69"/>
                  <a:pt x="138" y="80"/>
                </a:cubicBezTo>
                <a:cubicBezTo>
                  <a:pt x="138" y="439"/>
                  <a:pt x="138" y="439"/>
                  <a:pt x="138" y="439"/>
                </a:cubicBezTo>
                <a:cubicBezTo>
                  <a:pt x="138" y="443"/>
                  <a:pt x="142" y="447"/>
                  <a:pt x="146" y="447"/>
                </a:cubicBezTo>
                <a:cubicBezTo>
                  <a:pt x="151" y="447"/>
                  <a:pt x="154" y="443"/>
                  <a:pt x="154" y="439"/>
                </a:cubicBezTo>
                <a:cubicBezTo>
                  <a:pt x="154" y="420"/>
                  <a:pt x="154" y="420"/>
                  <a:pt x="154" y="420"/>
                </a:cubicBezTo>
                <a:cubicBezTo>
                  <a:pt x="211" y="363"/>
                  <a:pt x="211" y="363"/>
                  <a:pt x="211" y="363"/>
                </a:cubicBezTo>
                <a:cubicBezTo>
                  <a:pt x="211" y="439"/>
                  <a:pt x="211" y="439"/>
                  <a:pt x="211" y="439"/>
                </a:cubicBezTo>
                <a:cubicBezTo>
                  <a:pt x="211" y="443"/>
                  <a:pt x="215" y="447"/>
                  <a:pt x="219" y="447"/>
                </a:cubicBezTo>
                <a:cubicBezTo>
                  <a:pt x="223" y="447"/>
                  <a:pt x="227" y="443"/>
                  <a:pt x="227" y="439"/>
                </a:cubicBezTo>
                <a:cubicBezTo>
                  <a:pt x="227" y="80"/>
                  <a:pt x="227" y="80"/>
                  <a:pt x="227" y="80"/>
                </a:cubicBezTo>
                <a:cubicBezTo>
                  <a:pt x="227" y="69"/>
                  <a:pt x="218" y="60"/>
                  <a:pt x="207" y="60"/>
                </a:cubicBezTo>
                <a:close/>
                <a:moveTo>
                  <a:pt x="154" y="80"/>
                </a:moveTo>
                <a:cubicBezTo>
                  <a:pt x="154" y="78"/>
                  <a:pt x="156" y="76"/>
                  <a:pt x="158" y="76"/>
                </a:cubicBezTo>
                <a:cubicBezTo>
                  <a:pt x="198" y="76"/>
                  <a:pt x="198" y="76"/>
                  <a:pt x="198" y="76"/>
                </a:cubicBezTo>
                <a:cubicBezTo>
                  <a:pt x="154" y="120"/>
                  <a:pt x="154" y="120"/>
                  <a:pt x="154" y="120"/>
                </a:cubicBezTo>
                <a:lnTo>
                  <a:pt x="154" y="80"/>
                </a:lnTo>
                <a:close/>
                <a:moveTo>
                  <a:pt x="154" y="155"/>
                </a:moveTo>
                <a:cubicBezTo>
                  <a:pt x="207" y="207"/>
                  <a:pt x="207" y="207"/>
                  <a:pt x="207" y="207"/>
                </a:cubicBezTo>
                <a:cubicBezTo>
                  <a:pt x="154" y="260"/>
                  <a:pt x="154" y="260"/>
                  <a:pt x="154" y="260"/>
                </a:cubicBezTo>
                <a:lnTo>
                  <a:pt x="154" y="155"/>
                </a:lnTo>
                <a:close/>
                <a:moveTo>
                  <a:pt x="154" y="397"/>
                </a:moveTo>
                <a:cubicBezTo>
                  <a:pt x="154" y="294"/>
                  <a:pt x="154" y="294"/>
                  <a:pt x="154" y="294"/>
                </a:cubicBezTo>
                <a:cubicBezTo>
                  <a:pt x="206" y="346"/>
                  <a:pt x="206" y="346"/>
                  <a:pt x="206" y="346"/>
                </a:cubicBezTo>
                <a:lnTo>
                  <a:pt x="154" y="397"/>
                </a:lnTo>
                <a:close/>
                <a:moveTo>
                  <a:pt x="211" y="328"/>
                </a:moveTo>
                <a:cubicBezTo>
                  <a:pt x="160" y="277"/>
                  <a:pt x="160" y="277"/>
                  <a:pt x="160" y="277"/>
                </a:cubicBezTo>
                <a:cubicBezTo>
                  <a:pt x="211" y="226"/>
                  <a:pt x="211" y="226"/>
                  <a:pt x="211" y="226"/>
                </a:cubicBezTo>
                <a:lnTo>
                  <a:pt x="211" y="328"/>
                </a:lnTo>
                <a:close/>
                <a:moveTo>
                  <a:pt x="211" y="189"/>
                </a:moveTo>
                <a:cubicBezTo>
                  <a:pt x="159" y="137"/>
                  <a:pt x="159" y="137"/>
                  <a:pt x="159" y="137"/>
                </a:cubicBezTo>
                <a:cubicBezTo>
                  <a:pt x="211" y="86"/>
                  <a:pt x="211" y="86"/>
                  <a:pt x="211" y="86"/>
                </a:cubicBezTo>
                <a:lnTo>
                  <a:pt x="211" y="189"/>
                </a:lnTo>
                <a:close/>
                <a:moveTo>
                  <a:pt x="107" y="58"/>
                </a:moveTo>
                <a:cubicBezTo>
                  <a:pt x="103" y="58"/>
                  <a:pt x="99" y="62"/>
                  <a:pt x="99" y="66"/>
                </a:cubicBezTo>
                <a:cubicBezTo>
                  <a:pt x="99" y="144"/>
                  <a:pt x="99" y="144"/>
                  <a:pt x="99" y="144"/>
                </a:cubicBezTo>
                <a:cubicBezTo>
                  <a:pt x="99" y="148"/>
                  <a:pt x="103" y="152"/>
                  <a:pt x="107" y="152"/>
                </a:cubicBezTo>
                <a:cubicBezTo>
                  <a:pt x="111" y="152"/>
                  <a:pt x="115" y="148"/>
                  <a:pt x="115" y="144"/>
                </a:cubicBezTo>
                <a:cubicBezTo>
                  <a:pt x="115" y="66"/>
                  <a:pt x="115" y="66"/>
                  <a:pt x="115" y="66"/>
                </a:cubicBezTo>
                <a:cubicBezTo>
                  <a:pt x="115" y="62"/>
                  <a:pt x="111" y="58"/>
                  <a:pt x="107" y="58"/>
                </a:cubicBezTo>
                <a:close/>
                <a:moveTo>
                  <a:pt x="320" y="28"/>
                </a:moveTo>
                <a:cubicBezTo>
                  <a:pt x="322" y="29"/>
                  <a:pt x="323" y="31"/>
                  <a:pt x="324" y="33"/>
                </a:cubicBezTo>
                <a:cubicBezTo>
                  <a:pt x="327" y="36"/>
                  <a:pt x="332" y="37"/>
                  <a:pt x="335" y="35"/>
                </a:cubicBezTo>
                <a:cubicBezTo>
                  <a:pt x="339" y="32"/>
                  <a:pt x="340" y="27"/>
                  <a:pt x="337" y="23"/>
                </a:cubicBezTo>
                <a:cubicBezTo>
                  <a:pt x="336" y="22"/>
                  <a:pt x="335" y="20"/>
                  <a:pt x="333" y="18"/>
                </a:cubicBezTo>
                <a:cubicBezTo>
                  <a:pt x="329" y="13"/>
                  <a:pt x="325" y="8"/>
                  <a:pt x="320" y="3"/>
                </a:cubicBezTo>
                <a:cubicBezTo>
                  <a:pt x="317" y="0"/>
                  <a:pt x="312" y="0"/>
                  <a:pt x="309" y="3"/>
                </a:cubicBezTo>
                <a:cubicBezTo>
                  <a:pt x="307" y="4"/>
                  <a:pt x="306" y="7"/>
                  <a:pt x="306" y="9"/>
                </a:cubicBezTo>
                <a:cubicBezTo>
                  <a:pt x="306" y="11"/>
                  <a:pt x="307" y="13"/>
                  <a:pt x="309" y="14"/>
                </a:cubicBezTo>
                <a:cubicBezTo>
                  <a:pt x="313" y="18"/>
                  <a:pt x="317" y="23"/>
                  <a:pt x="320" y="28"/>
                </a:cubicBezTo>
                <a:close/>
                <a:moveTo>
                  <a:pt x="257" y="59"/>
                </a:moveTo>
                <a:cubicBezTo>
                  <a:pt x="252" y="59"/>
                  <a:pt x="249" y="63"/>
                  <a:pt x="249" y="67"/>
                </a:cubicBezTo>
                <a:cubicBezTo>
                  <a:pt x="249" y="145"/>
                  <a:pt x="249" y="145"/>
                  <a:pt x="249" y="145"/>
                </a:cubicBezTo>
                <a:cubicBezTo>
                  <a:pt x="249" y="149"/>
                  <a:pt x="252" y="153"/>
                  <a:pt x="257" y="153"/>
                </a:cubicBezTo>
                <a:cubicBezTo>
                  <a:pt x="261" y="153"/>
                  <a:pt x="265" y="149"/>
                  <a:pt x="265" y="145"/>
                </a:cubicBezTo>
                <a:cubicBezTo>
                  <a:pt x="265" y="67"/>
                  <a:pt x="265" y="67"/>
                  <a:pt x="265" y="67"/>
                </a:cubicBezTo>
                <a:cubicBezTo>
                  <a:pt x="265" y="63"/>
                  <a:pt x="261" y="59"/>
                  <a:pt x="257" y="59"/>
                </a:cubicBezTo>
                <a:close/>
                <a:moveTo>
                  <a:pt x="291" y="32"/>
                </a:moveTo>
                <a:cubicBezTo>
                  <a:pt x="288" y="29"/>
                  <a:pt x="283" y="29"/>
                  <a:pt x="279" y="32"/>
                </a:cubicBezTo>
                <a:cubicBezTo>
                  <a:pt x="278" y="34"/>
                  <a:pt x="277" y="36"/>
                  <a:pt x="277" y="38"/>
                </a:cubicBezTo>
                <a:cubicBezTo>
                  <a:pt x="277" y="40"/>
                  <a:pt x="278" y="42"/>
                  <a:pt x="279" y="44"/>
                </a:cubicBezTo>
                <a:cubicBezTo>
                  <a:pt x="297" y="61"/>
                  <a:pt x="305" y="83"/>
                  <a:pt x="305" y="106"/>
                </a:cubicBezTo>
                <a:cubicBezTo>
                  <a:pt x="305" y="128"/>
                  <a:pt x="297" y="151"/>
                  <a:pt x="279" y="168"/>
                </a:cubicBezTo>
                <a:cubicBezTo>
                  <a:pt x="279" y="168"/>
                  <a:pt x="279" y="168"/>
                  <a:pt x="279" y="168"/>
                </a:cubicBezTo>
                <a:cubicBezTo>
                  <a:pt x="276" y="171"/>
                  <a:pt x="276" y="176"/>
                  <a:pt x="279" y="179"/>
                </a:cubicBezTo>
                <a:cubicBezTo>
                  <a:pt x="283" y="182"/>
                  <a:pt x="288" y="182"/>
                  <a:pt x="291" y="179"/>
                </a:cubicBezTo>
                <a:cubicBezTo>
                  <a:pt x="311" y="159"/>
                  <a:pt x="321" y="132"/>
                  <a:pt x="321" y="106"/>
                </a:cubicBezTo>
                <a:cubicBezTo>
                  <a:pt x="321" y="79"/>
                  <a:pt x="311" y="53"/>
                  <a:pt x="291" y="32"/>
                </a:cubicBezTo>
                <a:close/>
                <a:moveTo>
                  <a:pt x="353" y="53"/>
                </a:moveTo>
                <a:cubicBezTo>
                  <a:pt x="351" y="49"/>
                  <a:pt x="347" y="47"/>
                  <a:pt x="343" y="49"/>
                </a:cubicBezTo>
                <a:cubicBezTo>
                  <a:pt x="338" y="50"/>
                  <a:pt x="336" y="55"/>
                  <a:pt x="338" y="59"/>
                </a:cubicBezTo>
                <a:cubicBezTo>
                  <a:pt x="344" y="74"/>
                  <a:pt x="347" y="90"/>
                  <a:pt x="347" y="106"/>
                </a:cubicBezTo>
                <a:cubicBezTo>
                  <a:pt x="347" y="140"/>
                  <a:pt x="333" y="173"/>
                  <a:pt x="309" y="197"/>
                </a:cubicBezTo>
                <a:cubicBezTo>
                  <a:pt x="307" y="199"/>
                  <a:pt x="306" y="201"/>
                  <a:pt x="306" y="203"/>
                </a:cubicBezTo>
                <a:cubicBezTo>
                  <a:pt x="306" y="205"/>
                  <a:pt x="307" y="207"/>
                  <a:pt x="309" y="209"/>
                </a:cubicBezTo>
                <a:cubicBezTo>
                  <a:pt x="312" y="212"/>
                  <a:pt x="317" y="212"/>
                  <a:pt x="320" y="209"/>
                </a:cubicBezTo>
                <a:cubicBezTo>
                  <a:pt x="348" y="181"/>
                  <a:pt x="363" y="145"/>
                  <a:pt x="363" y="106"/>
                </a:cubicBezTo>
                <a:cubicBezTo>
                  <a:pt x="363" y="88"/>
                  <a:pt x="359" y="70"/>
                  <a:pt x="353" y="53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9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5378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Ericsson_GBF_Still_4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07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29167" y="1425569"/>
            <a:ext cx="11135785" cy="1656579"/>
          </a:xfrm>
        </p:spPr>
        <p:txBody>
          <a:bodyPr/>
          <a:lstStyle/>
          <a:p>
            <a:pPr algn="just"/>
            <a:r>
              <a:rPr lang="en-US" dirty="0" smtClean="0">
                <a:solidFill>
                  <a:schemeClr val="bg1"/>
                </a:solidFill>
                <a:sym typeface="Wingdings" panose="05000000000000000000" pitchFamily="2" charset="2"/>
              </a:rPr>
              <a:t>Early standard drop in 3GPP with NR connected to LTE via EPC while </a:t>
            </a:r>
            <a:r>
              <a:rPr lang="en-US" dirty="0" smtClean="0">
                <a:solidFill>
                  <a:schemeClr val="bg1"/>
                </a:solidFill>
                <a:sym typeface="Wingdings" panose="05000000000000000000" pitchFamily="2" charset="2"/>
              </a:rPr>
              <a:t>the Next Generation CN is </a:t>
            </a:r>
            <a:r>
              <a:rPr lang="en-US" dirty="0">
                <a:solidFill>
                  <a:schemeClr val="bg1"/>
                </a:solidFill>
                <a:sym typeface="Wingdings" panose="05000000000000000000" pitchFamily="2" charset="2"/>
              </a:rPr>
              <a:t>b</a:t>
            </a:r>
            <a:r>
              <a:rPr lang="en-US" dirty="0" smtClean="0">
                <a:solidFill>
                  <a:schemeClr val="bg1"/>
                </a:solidFill>
                <a:sym typeface="Wingdings" panose="05000000000000000000" pitchFamily="2" charset="2"/>
              </a:rPr>
              <a:t>eing designed</a:t>
            </a:r>
          </a:p>
          <a:p>
            <a:r>
              <a:rPr lang="fi-FI" dirty="0" smtClean="0">
                <a:solidFill>
                  <a:schemeClr val="bg1"/>
                </a:solidFill>
              </a:rPr>
              <a:t>Non-Standalone </a:t>
            </a:r>
            <a:r>
              <a:rPr lang="fi-FI" dirty="0">
                <a:solidFill>
                  <a:schemeClr val="bg1"/>
                </a:solidFill>
              </a:rPr>
              <a:t>higher layers completion target to be defined </a:t>
            </a:r>
            <a:r>
              <a:rPr lang="fi-FI" dirty="0" smtClean="0">
                <a:solidFill>
                  <a:schemeClr val="bg1"/>
                </a:solidFill>
              </a:rPr>
              <a:t>in March/2017</a:t>
            </a:r>
          </a:p>
          <a:p>
            <a:r>
              <a:rPr lang="fi-FI" dirty="0" smtClean="0">
                <a:solidFill>
                  <a:schemeClr val="bg1"/>
                </a:solidFill>
              </a:rPr>
              <a:t>Standalone </a:t>
            </a:r>
            <a:r>
              <a:rPr lang="fi-FI" dirty="0">
                <a:solidFill>
                  <a:schemeClr val="bg1"/>
                </a:solidFill>
              </a:rPr>
              <a:t>higher layers completion target </a:t>
            </a:r>
            <a:r>
              <a:rPr lang="fi-FI" dirty="0" smtClean="0">
                <a:solidFill>
                  <a:schemeClr val="bg1"/>
                </a:solidFill>
              </a:rPr>
              <a:t>June/2018</a:t>
            </a:r>
            <a:endParaRPr lang="fi-FI" dirty="0">
              <a:solidFill>
                <a:schemeClr val="bg1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3) </a:t>
            </a:r>
            <a:r>
              <a:rPr lang="en-US" sz="2800" dirty="0">
                <a:solidFill>
                  <a:schemeClr val="bg1"/>
                </a:solidFill>
              </a:rPr>
              <a:t>What is the standardization roadmap</a:t>
            </a:r>
            <a:r>
              <a:rPr lang="en-US" sz="2800" dirty="0" smtClean="0">
                <a:solidFill>
                  <a:schemeClr val="bg1"/>
                </a:solidFill>
              </a:rPr>
              <a:t>?</a:t>
            </a:r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5" name="Logo20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8313" y="431800"/>
            <a:ext cx="1027112" cy="90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 bwMode="auto">
          <a:xfrm>
            <a:off x="44374" y="3160978"/>
            <a:ext cx="12098519" cy="3310028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Oval 9"/>
          <p:cNvSpPr/>
          <p:nvPr/>
        </p:nvSpPr>
        <p:spPr bwMode="auto">
          <a:xfrm>
            <a:off x="174290" y="5109146"/>
            <a:ext cx="3238830" cy="874642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defTabSz="685891" fontAlgn="base">
              <a:spcBef>
                <a:spcPct val="50000"/>
              </a:spcBef>
              <a:spcAft>
                <a:spcPct val="0"/>
              </a:spcAft>
            </a:pPr>
            <a:endParaRPr lang="en-US" sz="1500">
              <a:latin typeface="Arial" charset="0"/>
            </a:endParaRPr>
          </a:p>
        </p:txBody>
      </p:sp>
      <p:cxnSp>
        <p:nvCxnSpPr>
          <p:cNvPr id="11" name="Straight Connector 10"/>
          <p:cNvCxnSpPr/>
          <p:nvPr/>
        </p:nvCxnSpPr>
        <p:spPr bwMode="auto">
          <a:xfrm flipV="1">
            <a:off x="1039353" y="3724792"/>
            <a:ext cx="6944" cy="1384354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00B050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sp>
        <p:nvSpPr>
          <p:cNvPr id="20" name="Freeform 19"/>
          <p:cNvSpPr>
            <a:spLocks noChangeAspect="1" noEditPoints="1"/>
          </p:cNvSpPr>
          <p:nvPr/>
        </p:nvSpPr>
        <p:spPr bwMode="auto">
          <a:xfrm>
            <a:off x="842132" y="5044668"/>
            <a:ext cx="399458" cy="491512"/>
          </a:xfrm>
          <a:custGeom>
            <a:avLst/>
            <a:gdLst>
              <a:gd name="T0" fmla="*/ 2147483647 w 363"/>
              <a:gd name="T1" fmla="*/ 2147483647 h 447"/>
              <a:gd name="T2" fmla="*/ 2147483647 w 363"/>
              <a:gd name="T3" fmla="*/ 2147483647 h 447"/>
              <a:gd name="T4" fmla="*/ 2147483647 w 363"/>
              <a:gd name="T5" fmla="*/ 2147483647 h 447"/>
              <a:gd name="T6" fmla="*/ 2147483647 w 363"/>
              <a:gd name="T7" fmla="*/ 2147483647 h 447"/>
              <a:gd name="T8" fmla="*/ 2147483647 w 363"/>
              <a:gd name="T9" fmla="*/ 2147483647 h 447"/>
              <a:gd name="T10" fmla="*/ 2147483647 w 363"/>
              <a:gd name="T11" fmla="*/ 2147483647 h 447"/>
              <a:gd name="T12" fmla="*/ 2147483647 w 363"/>
              <a:gd name="T13" fmla="*/ 2147483647 h 447"/>
              <a:gd name="T14" fmla="*/ 2147483647 w 363"/>
              <a:gd name="T15" fmla="*/ 2147483647 h 447"/>
              <a:gd name="T16" fmla="*/ 2147483647 w 363"/>
              <a:gd name="T17" fmla="*/ 2147483647 h 447"/>
              <a:gd name="T18" fmla="*/ 2147483647 w 363"/>
              <a:gd name="T19" fmla="*/ 2147483647 h 447"/>
              <a:gd name="T20" fmla="*/ 2147483647 w 363"/>
              <a:gd name="T21" fmla="*/ 2147483647 h 447"/>
              <a:gd name="T22" fmla="*/ 2147483647 w 363"/>
              <a:gd name="T23" fmla="*/ 2147483647 h 447"/>
              <a:gd name="T24" fmla="*/ 2147483647 w 363"/>
              <a:gd name="T25" fmla="*/ 2147483647 h 447"/>
              <a:gd name="T26" fmla="*/ 2147483647 w 363"/>
              <a:gd name="T27" fmla="*/ 2147483647 h 447"/>
              <a:gd name="T28" fmla="*/ 2147483647 w 363"/>
              <a:gd name="T29" fmla="*/ 2147483647 h 447"/>
              <a:gd name="T30" fmla="*/ 2147483647 w 363"/>
              <a:gd name="T31" fmla="*/ 2147483647 h 447"/>
              <a:gd name="T32" fmla="*/ 2147483647 w 363"/>
              <a:gd name="T33" fmla="*/ 2147483647 h 447"/>
              <a:gd name="T34" fmla="*/ 2147483647 w 363"/>
              <a:gd name="T35" fmla="*/ 2147483647 h 447"/>
              <a:gd name="T36" fmla="*/ 2147483647 w 363"/>
              <a:gd name="T37" fmla="*/ 2147483647 h 447"/>
              <a:gd name="T38" fmla="*/ 2147483647 w 363"/>
              <a:gd name="T39" fmla="*/ 2147483647 h 447"/>
              <a:gd name="T40" fmla="*/ 2147483647 w 363"/>
              <a:gd name="T41" fmla="*/ 2147483647 h 447"/>
              <a:gd name="T42" fmla="*/ 0 w 363"/>
              <a:gd name="T43" fmla="*/ 2147483647 h 447"/>
              <a:gd name="T44" fmla="*/ 0 w 363"/>
              <a:gd name="T45" fmla="*/ 2147483647 h 447"/>
              <a:gd name="T46" fmla="*/ 2147483647 w 363"/>
              <a:gd name="T47" fmla="*/ 2147483647 h 447"/>
              <a:gd name="T48" fmla="*/ 2147483647 w 363"/>
              <a:gd name="T49" fmla="*/ 2147483647 h 447"/>
              <a:gd name="T50" fmla="*/ 2147483647 w 363"/>
              <a:gd name="T51" fmla="*/ 2147483647 h 447"/>
              <a:gd name="T52" fmla="*/ 2147483647 w 363"/>
              <a:gd name="T53" fmla="*/ 2147483647 h 447"/>
              <a:gd name="T54" fmla="*/ 2147483647 w 363"/>
              <a:gd name="T55" fmla="*/ 2147483647 h 447"/>
              <a:gd name="T56" fmla="*/ 2147483647 w 363"/>
              <a:gd name="T57" fmla="*/ 2147483647 h 447"/>
              <a:gd name="T58" fmla="*/ 2147483647 w 363"/>
              <a:gd name="T59" fmla="*/ 2147483647 h 447"/>
              <a:gd name="T60" fmla="*/ 2147483647 w 363"/>
              <a:gd name="T61" fmla="*/ 2147483647 h 447"/>
              <a:gd name="T62" fmla="*/ 2147483647 w 363"/>
              <a:gd name="T63" fmla="*/ 2147483647 h 447"/>
              <a:gd name="T64" fmla="*/ 2147483647 w 363"/>
              <a:gd name="T65" fmla="*/ 2147483647 h 447"/>
              <a:gd name="T66" fmla="*/ 2147483647 w 363"/>
              <a:gd name="T67" fmla="*/ 2147483647 h 447"/>
              <a:gd name="T68" fmla="*/ 2147483647 w 363"/>
              <a:gd name="T69" fmla="*/ 2147483647 h 447"/>
              <a:gd name="T70" fmla="*/ 2147483647 w 363"/>
              <a:gd name="T71" fmla="*/ 2147483647 h 447"/>
              <a:gd name="T72" fmla="*/ 2147483647 w 363"/>
              <a:gd name="T73" fmla="*/ 2147483647 h 447"/>
              <a:gd name="T74" fmla="*/ 2147483647 w 363"/>
              <a:gd name="T75" fmla="*/ 2147483647 h 447"/>
              <a:gd name="T76" fmla="*/ 2147483647 w 363"/>
              <a:gd name="T77" fmla="*/ 2147483647 h 447"/>
              <a:gd name="T78" fmla="*/ 2147483647 w 363"/>
              <a:gd name="T79" fmla="*/ 2147483647 h 447"/>
              <a:gd name="T80" fmla="*/ 2147483647 w 363"/>
              <a:gd name="T81" fmla="*/ 2147483647 h 447"/>
              <a:gd name="T82" fmla="*/ 2147483647 w 363"/>
              <a:gd name="T83" fmla="*/ 2147483647 h 447"/>
              <a:gd name="T84" fmla="*/ 2147483647 w 363"/>
              <a:gd name="T85" fmla="*/ 2147483647 h 447"/>
              <a:gd name="T86" fmla="*/ 2147483647 w 363"/>
              <a:gd name="T87" fmla="*/ 2147483647 h 447"/>
              <a:gd name="T88" fmla="*/ 2147483647 w 363"/>
              <a:gd name="T89" fmla="*/ 2147483647 h 447"/>
              <a:gd name="T90" fmla="*/ 2147483647 w 363"/>
              <a:gd name="T91" fmla="*/ 2147483647 h 447"/>
              <a:gd name="T92" fmla="*/ 2147483647 w 363"/>
              <a:gd name="T93" fmla="*/ 2147483647 h 447"/>
              <a:gd name="T94" fmla="*/ 2147483647 w 363"/>
              <a:gd name="T95" fmla="*/ 2147483647 h 447"/>
              <a:gd name="T96" fmla="*/ 2147483647 w 363"/>
              <a:gd name="T97" fmla="*/ 2147483647 h 447"/>
              <a:gd name="T98" fmla="*/ 2147483647 w 363"/>
              <a:gd name="T99" fmla="*/ 2147483647 h 447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363" h="447">
                <a:moveTo>
                  <a:pt x="85" y="38"/>
                </a:moveTo>
                <a:cubicBezTo>
                  <a:pt x="85" y="38"/>
                  <a:pt x="85" y="38"/>
                  <a:pt x="85" y="38"/>
                </a:cubicBezTo>
                <a:cubicBezTo>
                  <a:pt x="85" y="36"/>
                  <a:pt x="84" y="34"/>
                  <a:pt x="83" y="32"/>
                </a:cubicBezTo>
                <a:cubicBezTo>
                  <a:pt x="80" y="29"/>
                  <a:pt x="75" y="29"/>
                  <a:pt x="72" y="32"/>
                </a:cubicBezTo>
                <a:cubicBezTo>
                  <a:pt x="51" y="53"/>
                  <a:pt x="41" y="79"/>
                  <a:pt x="41" y="106"/>
                </a:cubicBezTo>
                <a:cubicBezTo>
                  <a:pt x="41" y="106"/>
                  <a:pt x="41" y="106"/>
                  <a:pt x="41" y="106"/>
                </a:cubicBezTo>
                <a:cubicBezTo>
                  <a:pt x="41" y="132"/>
                  <a:pt x="51" y="159"/>
                  <a:pt x="72" y="179"/>
                </a:cubicBezTo>
                <a:cubicBezTo>
                  <a:pt x="75" y="182"/>
                  <a:pt x="80" y="182"/>
                  <a:pt x="83" y="179"/>
                </a:cubicBezTo>
                <a:cubicBezTo>
                  <a:pt x="84" y="178"/>
                  <a:pt x="85" y="176"/>
                  <a:pt x="85" y="174"/>
                </a:cubicBezTo>
                <a:cubicBezTo>
                  <a:pt x="85" y="174"/>
                  <a:pt x="85" y="174"/>
                  <a:pt x="85" y="174"/>
                </a:cubicBezTo>
                <a:cubicBezTo>
                  <a:pt x="85" y="172"/>
                  <a:pt x="84" y="169"/>
                  <a:pt x="83" y="168"/>
                </a:cubicBezTo>
                <a:cubicBezTo>
                  <a:pt x="66" y="151"/>
                  <a:pt x="57" y="128"/>
                  <a:pt x="57" y="106"/>
                </a:cubicBezTo>
                <a:cubicBezTo>
                  <a:pt x="57" y="83"/>
                  <a:pt x="66" y="61"/>
                  <a:pt x="83" y="44"/>
                </a:cubicBezTo>
                <a:cubicBezTo>
                  <a:pt x="84" y="42"/>
                  <a:pt x="85" y="40"/>
                  <a:pt x="85" y="38"/>
                </a:cubicBezTo>
                <a:close/>
                <a:moveTo>
                  <a:pt x="48" y="191"/>
                </a:moveTo>
                <a:cubicBezTo>
                  <a:pt x="48" y="191"/>
                  <a:pt x="47" y="191"/>
                  <a:pt x="47" y="190"/>
                </a:cubicBezTo>
                <a:cubicBezTo>
                  <a:pt x="45" y="188"/>
                  <a:pt x="44" y="186"/>
                  <a:pt x="42" y="184"/>
                </a:cubicBezTo>
                <a:cubicBezTo>
                  <a:pt x="42" y="184"/>
                  <a:pt x="42" y="184"/>
                  <a:pt x="42" y="184"/>
                </a:cubicBezTo>
                <a:cubicBezTo>
                  <a:pt x="41" y="182"/>
                  <a:pt x="40" y="181"/>
                  <a:pt x="39" y="180"/>
                </a:cubicBezTo>
                <a:cubicBezTo>
                  <a:pt x="33" y="171"/>
                  <a:pt x="28" y="162"/>
                  <a:pt x="24" y="152"/>
                </a:cubicBezTo>
                <a:cubicBezTo>
                  <a:pt x="24" y="151"/>
                  <a:pt x="23" y="149"/>
                  <a:pt x="23" y="148"/>
                </a:cubicBezTo>
                <a:cubicBezTo>
                  <a:pt x="22" y="147"/>
                  <a:pt x="22" y="147"/>
                  <a:pt x="22" y="146"/>
                </a:cubicBezTo>
                <a:cubicBezTo>
                  <a:pt x="22" y="145"/>
                  <a:pt x="21" y="143"/>
                  <a:pt x="21" y="142"/>
                </a:cubicBezTo>
                <a:cubicBezTo>
                  <a:pt x="21" y="141"/>
                  <a:pt x="20" y="141"/>
                  <a:pt x="20" y="140"/>
                </a:cubicBezTo>
                <a:cubicBezTo>
                  <a:pt x="20" y="139"/>
                  <a:pt x="20" y="137"/>
                  <a:pt x="19" y="136"/>
                </a:cubicBezTo>
                <a:cubicBezTo>
                  <a:pt x="19" y="135"/>
                  <a:pt x="19" y="135"/>
                  <a:pt x="19" y="134"/>
                </a:cubicBezTo>
                <a:cubicBezTo>
                  <a:pt x="18" y="133"/>
                  <a:pt x="18" y="131"/>
                  <a:pt x="18" y="130"/>
                </a:cubicBezTo>
                <a:cubicBezTo>
                  <a:pt x="18" y="129"/>
                  <a:pt x="18" y="128"/>
                  <a:pt x="17" y="127"/>
                </a:cubicBezTo>
                <a:cubicBezTo>
                  <a:pt x="17" y="126"/>
                  <a:pt x="17" y="125"/>
                  <a:pt x="17" y="124"/>
                </a:cubicBezTo>
                <a:cubicBezTo>
                  <a:pt x="17" y="123"/>
                  <a:pt x="17" y="122"/>
                  <a:pt x="17" y="121"/>
                </a:cubicBezTo>
                <a:cubicBezTo>
                  <a:pt x="16" y="120"/>
                  <a:pt x="16" y="119"/>
                  <a:pt x="16" y="118"/>
                </a:cubicBezTo>
                <a:cubicBezTo>
                  <a:pt x="16" y="117"/>
                  <a:pt x="16" y="116"/>
                  <a:pt x="16" y="114"/>
                </a:cubicBezTo>
                <a:cubicBezTo>
                  <a:pt x="16" y="113"/>
                  <a:pt x="16" y="113"/>
                  <a:pt x="16" y="112"/>
                </a:cubicBezTo>
                <a:cubicBezTo>
                  <a:pt x="16" y="110"/>
                  <a:pt x="16" y="108"/>
                  <a:pt x="16" y="106"/>
                </a:cubicBezTo>
                <a:cubicBezTo>
                  <a:pt x="16" y="106"/>
                  <a:pt x="16" y="106"/>
                  <a:pt x="16" y="106"/>
                </a:cubicBezTo>
                <a:cubicBezTo>
                  <a:pt x="16" y="106"/>
                  <a:pt x="16" y="106"/>
                  <a:pt x="16" y="106"/>
                </a:cubicBezTo>
                <a:cubicBezTo>
                  <a:pt x="16" y="104"/>
                  <a:pt x="16" y="102"/>
                  <a:pt x="16" y="100"/>
                </a:cubicBezTo>
                <a:cubicBezTo>
                  <a:pt x="16" y="99"/>
                  <a:pt x="16" y="98"/>
                  <a:pt x="16" y="97"/>
                </a:cubicBezTo>
                <a:cubicBezTo>
                  <a:pt x="16" y="96"/>
                  <a:pt x="16" y="95"/>
                  <a:pt x="16" y="93"/>
                </a:cubicBezTo>
                <a:cubicBezTo>
                  <a:pt x="16" y="92"/>
                  <a:pt x="16" y="92"/>
                  <a:pt x="17" y="91"/>
                </a:cubicBezTo>
                <a:cubicBezTo>
                  <a:pt x="17" y="90"/>
                  <a:pt x="17" y="88"/>
                  <a:pt x="17" y="87"/>
                </a:cubicBezTo>
                <a:cubicBezTo>
                  <a:pt x="17" y="86"/>
                  <a:pt x="17" y="85"/>
                  <a:pt x="17" y="84"/>
                </a:cubicBezTo>
                <a:cubicBezTo>
                  <a:pt x="18" y="83"/>
                  <a:pt x="18" y="82"/>
                  <a:pt x="18" y="81"/>
                </a:cubicBezTo>
                <a:cubicBezTo>
                  <a:pt x="18" y="80"/>
                  <a:pt x="18" y="79"/>
                  <a:pt x="19" y="78"/>
                </a:cubicBezTo>
                <a:cubicBezTo>
                  <a:pt x="19" y="77"/>
                  <a:pt x="19" y="76"/>
                  <a:pt x="19" y="75"/>
                </a:cubicBezTo>
                <a:cubicBezTo>
                  <a:pt x="20" y="74"/>
                  <a:pt x="20" y="73"/>
                  <a:pt x="20" y="71"/>
                </a:cubicBezTo>
                <a:cubicBezTo>
                  <a:pt x="20" y="71"/>
                  <a:pt x="21" y="70"/>
                  <a:pt x="21" y="70"/>
                </a:cubicBezTo>
                <a:cubicBezTo>
                  <a:pt x="21" y="68"/>
                  <a:pt x="22" y="67"/>
                  <a:pt x="22" y="65"/>
                </a:cubicBezTo>
                <a:cubicBezTo>
                  <a:pt x="22" y="65"/>
                  <a:pt x="22" y="65"/>
                  <a:pt x="23" y="64"/>
                </a:cubicBezTo>
                <a:cubicBezTo>
                  <a:pt x="23" y="63"/>
                  <a:pt x="24" y="61"/>
                  <a:pt x="24" y="60"/>
                </a:cubicBezTo>
                <a:cubicBezTo>
                  <a:pt x="28" y="50"/>
                  <a:pt x="33" y="40"/>
                  <a:pt x="39" y="32"/>
                </a:cubicBezTo>
                <a:cubicBezTo>
                  <a:pt x="40" y="30"/>
                  <a:pt x="41" y="29"/>
                  <a:pt x="42" y="28"/>
                </a:cubicBezTo>
                <a:cubicBezTo>
                  <a:pt x="42" y="28"/>
                  <a:pt x="42" y="27"/>
                  <a:pt x="42" y="27"/>
                </a:cubicBezTo>
                <a:cubicBezTo>
                  <a:pt x="44" y="25"/>
                  <a:pt x="45" y="23"/>
                  <a:pt x="47" y="21"/>
                </a:cubicBezTo>
                <a:cubicBezTo>
                  <a:pt x="47" y="21"/>
                  <a:pt x="48" y="21"/>
                  <a:pt x="48" y="20"/>
                </a:cubicBezTo>
                <a:cubicBezTo>
                  <a:pt x="50" y="18"/>
                  <a:pt x="52" y="16"/>
                  <a:pt x="54" y="14"/>
                </a:cubicBezTo>
                <a:cubicBezTo>
                  <a:pt x="55" y="13"/>
                  <a:pt x="56" y="11"/>
                  <a:pt x="56" y="9"/>
                </a:cubicBezTo>
                <a:cubicBezTo>
                  <a:pt x="56" y="8"/>
                  <a:pt x="56" y="7"/>
                  <a:pt x="56" y="6"/>
                </a:cubicBezTo>
                <a:cubicBezTo>
                  <a:pt x="55" y="6"/>
                  <a:pt x="55" y="6"/>
                  <a:pt x="55" y="6"/>
                </a:cubicBezTo>
                <a:cubicBezTo>
                  <a:pt x="55" y="6"/>
                  <a:pt x="55" y="6"/>
                  <a:pt x="55" y="6"/>
                </a:cubicBezTo>
                <a:cubicBezTo>
                  <a:pt x="55" y="5"/>
                  <a:pt x="54" y="4"/>
                  <a:pt x="54" y="3"/>
                </a:cubicBezTo>
                <a:cubicBezTo>
                  <a:pt x="52" y="2"/>
                  <a:pt x="51" y="1"/>
                  <a:pt x="49" y="1"/>
                </a:cubicBezTo>
                <a:cubicBezTo>
                  <a:pt x="47" y="0"/>
                  <a:pt x="44" y="1"/>
                  <a:pt x="42" y="3"/>
                </a:cubicBezTo>
                <a:cubicBezTo>
                  <a:pt x="40" y="5"/>
                  <a:pt x="38" y="7"/>
                  <a:pt x="36" y="10"/>
                </a:cubicBezTo>
                <a:cubicBezTo>
                  <a:pt x="36" y="10"/>
                  <a:pt x="35" y="11"/>
                  <a:pt x="35" y="11"/>
                </a:cubicBezTo>
                <a:cubicBezTo>
                  <a:pt x="33" y="13"/>
                  <a:pt x="31" y="15"/>
                  <a:pt x="30" y="17"/>
                </a:cubicBezTo>
                <a:cubicBezTo>
                  <a:pt x="29" y="18"/>
                  <a:pt x="29" y="18"/>
                  <a:pt x="29" y="18"/>
                </a:cubicBezTo>
                <a:cubicBezTo>
                  <a:pt x="29" y="18"/>
                  <a:pt x="29" y="18"/>
                  <a:pt x="29" y="18"/>
                </a:cubicBezTo>
                <a:cubicBezTo>
                  <a:pt x="28" y="20"/>
                  <a:pt x="27" y="21"/>
                  <a:pt x="26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19" y="33"/>
                  <a:pt x="14" y="43"/>
                  <a:pt x="9" y="53"/>
                </a:cubicBezTo>
                <a:cubicBezTo>
                  <a:pt x="9" y="53"/>
                  <a:pt x="9" y="53"/>
                  <a:pt x="9" y="53"/>
                </a:cubicBezTo>
                <a:cubicBezTo>
                  <a:pt x="9" y="53"/>
                  <a:pt x="9" y="53"/>
                  <a:pt x="9" y="53"/>
                </a:cubicBezTo>
                <a:cubicBezTo>
                  <a:pt x="9" y="55"/>
                  <a:pt x="8" y="57"/>
                  <a:pt x="7" y="59"/>
                </a:cubicBezTo>
                <a:cubicBezTo>
                  <a:pt x="7" y="59"/>
                  <a:pt x="7" y="60"/>
                  <a:pt x="7" y="60"/>
                </a:cubicBezTo>
                <a:cubicBezTo>
                  <a:pt x="6" y="62"/>
                  <a:pt x="6" y="64"/>
                  <a:pt x="5" y="65"/>
                </a:cubicBezTo>
                <a:cubicBezTo>
                  <a:pt x="5" y="66"/>
                  <a:pt x="5" y="66"/>
                  <a:pt x="5" y="67"/>
                </a:cubicBezTo>
                <a:cubicBezTo>
                  <a:pt x="4" y="69"/>
                  <a:pt x="4" y="70"/>
                  <a:pt x="4" y="72"/>
                </a:cubicBezTo>
                <a:cubicBezTo>
                  <a:pt x="3" y="73"/>
                  <a:pt x="3" y="73"/>
                  <a:pt x="3" y="74"/>
                </a:cubicBezTo>
                <a:cubicBezTo>
                  <a:pt x="3" y="75"/>
                  <a:pt x="3" y="77"/>
                  <a:pt x="2" y="78"/>
                </a:cubicBezTo>
                <a:cubicBezTo>
                  <a:pt x="2" y="79"/>
                  <a:pt x="2" y="80"/>
                  <a:pt x="2" y="81"/>
                </a:cubicBezTo>
                <a:cubicBezTo>
                  <a:pt x="2" y="82"/>
                  <a:pt x="1" y="84"/>
                  <a:pt x="1" y="85"/>
                </a:cubicBezTo>
                <a:cubicBezTo>
                  <a:pt x="1" y="86"/>
                  <a:pt x="1" y="87"/>
                  <a:pt x="1" y="89"/>
                </a:cubicBezTo>
                <a:cubicBezTo>
                  <a:pt x="1" y="90"/>
                  <a:pt x="0" y="91"/>
                  <a:pt x="0" y="92"/>
                </a:cubicBezTo>
                <a:cubicBezTo>
                  <a:pt x="0" y="93"/>
                  <a:pt x="0" y="95"/>
                  <a:pt x="0" y="96"/>
                </a:cubicBezTo>
                <a:cubicBezTo>
                  <a:pt x="0" y="97"/>
                  <a:pt x="0" y="98"/>
                  <a:pt x="0" y="99"/>
                </a:cubicBezTo>
                <a:cubicBezTo>
                  <a:pt x="0" y="101"/>
                  <a:pt x="0" y="103"/>
                  <a:pt x="0" y="10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8"/>
                  <a:pt x="0" y="111"/>
                  <a:pt x="0" y="113"/>
                </a:cubicBezTo>
                <a:cubicBezTo>
                  <a:pt x="0" y="114"/>
                  <a:pt x="0" y="115"/>
                  <a:pt x="0" y="115"/>
                </a:cubicBezTo>
                <a:cubicBezTo>
                  <a:pt x="0" y="117"/>
                  <a:pt x="0" y="118"/>
                  <a:pt x="0" y="120"/>
                </a:cubicBezTo>
                <a:cubicBezTo>
                  <a:pt x="0" y="121"/>
                  <a:pt x="1" y="122"/>
                  <a:pt x="1" y="123"/>
                </a:cubicBezTo>
                <a:cubicBezTo>
                  <a:pt x="1" y="124"/>
                  <a:pt x="1" y="125"/>
                  <a:pt x="1" y="127"/>
                </a:cubicBezTo>
                <a:cubicBezTo>
                  <a:pt x="1" y="128"/>
                  <a:pt x="2" y="129"/>
                  <a:pt x="2" y="130"/>
                </a:cubicBezTo>
                <a:cubicBezTo>
                  <a:pt x="2" y="131"/>
                  <a:pt x="2" y="132"/>
                  <a:pt x="2" y="133"/>
                </a:cubicBezTo>
                <a:cubicBezTo>
                  <a:pt x="3" y="135"/>
                  <a:pt x="3" y="136"/>
                  <a:pt x="3" y="138"/>
                </a:cubicBezTo>
                <a:cubicBezTo>
                  <a:pt x="3" y="138"/>
                  <a:pt x="3" y="139"/>
                  <a:pt x="4" y="140"/>
                </a:cubicBezTo>
                <a:cubicBezTo>
                  <a:pt x="4" y="141"/>
                  <a:pt x="4" y="143"/>
                  <a:pt x="5" y="145"/>
                </a:cubicBezTo>
                <a:cubicBezTo>
                  <a:pt x="5" y="145"/>
                  <a:pt x="5" y="146"/>
                  <a:pt x="5" y="146"/>
                </a:cubicBezTo>
                <a:cubicBezTo>
                  <a:pt x="6" y="148"/>
                  <a:pt x="6" y="150"/>
                  <a:pt x="7" y="152"/>
                </a:cubicBezTo>
                <a:cubicBezTo>
                  <a:pt x="7" y="152"/>
                  <a:pt x="7" y="152"/>
                  <a:pt x="7" y="152"/>
                </a:cubicBezTo>
                <a:cubicBezTo>
                  <a:pt x="8" y="154"/>
                  <a:pt x="9" y="156"/>
                  <a:pt x="9" y="158"/>
                </a:cubicBezTo>
                <a:cubicBezTo>
                  <a:pt x="9" y="158"/>
                  <a:pt x="9" y="158"/>
                  <a:pt x="9" y="158"/>
                </a:cubicBezTo>
                <a:cubicBezTo>
                  <a:pt x="9" y="158"/>
                  <a:pt x="9" y="158"/>
                  <a:pt x="9" y="158"/>
                </a:cubicBezTo>
                <a:cubicBezTo>
                  <a:pt x="14" y="169"/>
                  <a:pt x="19" y="179"/>
                  <a:pt x="25" y="188"/>
                </a:cubicBezTo>
                <a:cubicBezTo>
                  <a:pt x="25" y="188"/>
                  <a:pt x="25" y="188"/>
                  <a:pt x="25" y="188"/>
                </a:cubicBezTo>
                <a:cubicBezTo>
                  <a:pt x="25" y="188"/>
                  <a:pt x="25" y="189"/>
                  <a:pt x="26" y="189"/>
                </a:cubicBezTo>
                <a:cubicBezTo>
                  <a:pt x="27" y="190"/>
                  <a:pt x="28" y="192"/>
                  <a:pt x="29" y="193"/>
                </a:cubicBezTo>
                <a:cubicBezTo>
                  <a:pt x="29" y="193"/>
                  <a:pt x="29" y="194"/>
                  <a:pt x="29" y="194"/>
                </a:cubicBezTo>
                <a:cubicBezTo>
                  <a:pt x="29" y="194"/>
                  <a:pt x="29" y="194"/>
                  <a:pt x="30" y="194"/>
                </a:cubicBezTo>
                <a:cubicBezTo>
                  <a:pt x="31" y="196"/>
                  <a:pt x="33" y="198"/>
                  <a:pt x="35" y="201"/>
                </a:cubicBezTo>
                <a:cubicBezTo>
                  <a:pt x="35" y="201"/>
                  <a:pt x="36" y="201"/>
                  <a:pt x="36" y="202"/>
                </a:cubicBezTo>
                <a:cubicBezTo>
                  <a:pt x="38" y="204"/>
                  <a:pt x="40" y="206"/>
                  <a:pt x="42" y="209"/>
                </a:cubicBezTo>
                <a:cubicBezTo>
                  <a:pt x="44" y="211"/>
                  <a:pt x="47" y="211"/>
                  <a:pt x="49" y="211"/>
                </a:cubicBezTo>
                <a:cubicBezTo>
                  <a:pt x="51" y="211"/>
                  <a:pt x="52" y="210"/>
                  <a:pt x="54" y="209"/>
                </a:cubicBezTo>
                <a:cubicBezTo>
                  <a:pt x="54" y="208"/>
                  <a:pt x="55" y="207"/>
                  <a:pt x="55" y="206"/>
                </a:cubicBezTo>
                <a:cubicBezTo>
                  <a:pt x="55" y="206"/>
                  <a:pt x="55" y="206"/>
                  <a:pt x="55" y="206"/>
                </a:cubicBezTo>
                <a:cubicBezTo>
                  <a:pt x="55" y="206"/>
                  <a:pt x="55" y="206"/>
                  <a:pt x="56" y="205"/>
                </a:cubicBezTo>
                <a:cubicBezTo>
                  <a:pt x="56" y="205"/>
                  <a:pt x="56" y="204"/>
                  <a:pt x="56" y="203"/>
                </a:cubicBezTo>
                <a:cubicBezTo>
                  <a:pt x="56" y="201"/>
                  <a:pt x="55" y="199"/>
                  <a:pt x="54" y="197"/>
                </a:cubicBezTo>
                <a:cubicBezTo>
                  <a:pt x="52" y="195"/>
                  <a:pt x="50" y="193"/>
                  <a:pt x="48" y="191"/>
                </a:cubicBezTo>
                <a:close/>
                <a:moveTo>
                  <a:pt x="207" y="60"/>
                </a:moveTo>
                <a:cubicBezTo>
                  <a:pt x="158" y="60"/>
                  <a:pt x="158" y="60"/>
                  <a:pt x="158" y="60"/>
                </a:cubicBezTo>
                <a:cubicBezTo>
                  <a:pt x="147" y="60"/>
                  <a:pt x="138" y="69"/>
                  <a:pt x="138" y="80"/>
                </a:cubicBezTo>
                <a:cubicBezTo>
                  <a:pt x="138" y="439"/>
                  <a:pt x="138" y="439"/>
                  <a:pt x="138" y="439"/>
                </a:cubicBezTo>
                <a:cubicBezTo>
                  <a:pt x="138" y="443"/>
                  <a:pt x="142" y="447"/>
                  <a:pt x="146" y="447"/>
                </a:cubicBezTo>
                <a:cubicBezTo>
                  <a:pt x="151" y="447"/>
                  <a:pt x="154" y="443"/>
                  <a:pt x="154" y="439"/>
                </a:cubicBezTo>
                <a:cubicBezTo>
                  <a:pt x="154" y="420"/>
                  <a:pt x="154" y="420"/>
                  <a:pt x="154" y="420"/>
                </a:cubicBezTo>
                <a:cubicBezTo>
                  <a:pt x="211" y="363"/>
                  <a:pt x="211" y="363"/>
                  <a:pt x="211" y="363"/>
                </a:cubicBezTo>
                <a:cubicBezTo>
                  <a:pt x="211" y="439"/>
                  <a:pt x="211" y="439"/>
                  <a:pt x="211" y="439"/>
                </a:cubicBezTo>
                <a:cubicBezTo>
                  <a:pt x="211" y="443"/>
                  <a:pt x="215" y="447"/>
                  <a:pt x="219" y="447"/>
                </a:cubicBezTo>
                <a:cubicBezTo>
                  <a:pt x="223" y="447"/>
                  <a:pt x="227" y="443"/>
                  <a:pt x="227" y="439"/>
                </a:cubicBezTo>
                <a:cubicBezTo>
                  <a:pt x="227" y="80"/>
                  <a:pt x="227" y="80"/>
                  <a:pt x="227" y="80"/>
                </a:cubicBezTo>
                <a:cubicBezTo>
                  <a:pt x="227" y="69"/>
                  <a:pt x="218" y="60"/>
                  <a:pt x="207" y="60"/>
                </a:cubicBezTo>
                <a:close/>
                <a:moveTo>
                  <a:pt x="154" y="80"/>
                </a:moveTo>
                <a:cubicBezTo>
                  <a:pt x="154" y="78"/>
                  <a:pt x="156" y="76"/>
                  <a:pt x="158" y="76"/>
                </a:cubicBezTo>
                <a:cubicBezTo>
                  <a:pt x="198" y="76"/>
                  <a:pt x="198" y="76"/>
                  <a:pt x="198" y="76"/>
                </a:cubicBezTo>
                <a:cubicBezTo>
                  <a:pt x="154" y="120"/>
                  <a:pt x="154" y="120"/>
                  <a:pt x="154" y="120"/>
                </a:cubicBezTo>
                <a:lnTo>
                  <a:pt x="154" y="80"/>
                </a:lnTo>
                <a:close/>
                <a:moveTo>
                  <a:pt x="154" y="155"/>
                </a:moveTo>
                <a:cubicBezTo>
                  <a:pt x="207" y="207"/>
                  <a:pt x="207" y="207"/>
                  <a:pt x="207" y="207"/>
                </a:cubicBezTo>
                <a:cubicBezTo>
                  <a:pt x="154" y="260"/>
                  <a:pt x="154" y="260"/>
                  <a:pt x="154" y="260"/>
                </a:cubicBezTo>
                <a:lnTo>
                  <a:pt x="154" y="155"/>
                </a:lnTo>
                <a:close/>
                <a:moveTo>
                  <a:pt x="154" y="397"/>
                </a:moveTo>
                <a:cubicBezTo>
                  <a:pt x="154" y="294"/>
                  <a:pt x="154" y="294"/>
                  <a:pt x="154" y="294"/>
                </a:cubicBezTo>
                <a:cubicBezTo>
                  <a:pt x="206" y="346"/>
                  <a:pt x="206" y="346"/>
                  <a:pt x="206" y="346"/>
                </a:cubicBezTo>
                <a:lnTo>
                  <a:pt x="154" y="397"/>
                </a:lnTo>
                <a:close/>
                <a:moveTo>
                  <a:pt x="211" y="328"/>
                </a:moveTo>
                <a:cubicBezTo>
                  <a:pt x="160" y="277"/>
                  <a:pt x="160" y="277"/>
                  <a:pt x="160" y="277"/>
                </a:cubicBezTo>
                <a:cubicBezTo>
                  <a:pt x="211" y="226"/>
                  <a:pt x="211" y="226"/>
                  <a:pt x="211" y="226"/>
                </a:cubicBezTo>
                <a:lnTo>
                  <a:pt x="211" y="328"/>
                </a:lnTo>
                <a:close/>
                <a:moveTo>
                  <a:pt x="211" y="189"/>
                </a:moveTo>
                <a:cubicBezTo>
                  <a:pt x="159" y="137"/>
                  <a:pt x="159" y="137"/>
                  <a:pt x="159" y="137"/>
                </a:cubicBezTo>
                <a:cubicBezTo>
                  <a:pt x="211" y="86"/>
                  <a:pt x="211" y="86"/>
                  <a:pt x="211" y="86"/>
                </a:cubicBezTo>
                <a:lnTo>
                  <a:pt x="211" y="189"/>
                </a:lnTo>
                <a:close/>
                <a:moveTo>
                  <a:pt x="107" y="58"/>
                </a:moveTo>
                <a:cubicBezTo>
                  <a:pt x="103" y="58"/>
                  <a:pt x="99" y="62"/>
                  <a:pt x="99" y="66"/>
                </a:cubicBezTo>
                <a:cubicBezTo>
                  <a:pt x="99" y="144"/>
                  <a:pt x="99" y="144"/>
                  <a:pt x="99" y="144"/>
                </a:cubicBezTo>
                <a:cubicBezTo>
                  <a:pt x="99" y="148"/>
                  <a:pt x="103" y="152"/>
                  <a:pt x="107" y="152"/>
                </a:cubicBezTo>
                <a:cubicBezTo>
                  <a:pt x="111" y="152"/>
                  <a:pt x="115" y="148"/>
                  <a:pt x="115" y="144"/>
                </a:cubicBezTo>
                <a:cubicBezTo>
                  <a:pt x="115" y="66"/>
                  <a:pt x="115" y="66"/>
                  <a:pt x="115" y="66"/>
                </a:cubicBezTo>
                <a:cubicBezTo>
                  <a:pt x="115" y="62"/>
                  <a:pt x="111" y="58"/>
                  <a:pt x="107" y="58"/>
                </a:cubicBezTo>
                <a:close/>
                <a:moveTo>
                  <a:pt x="320" y="28"/>
                </a:moveTo>
                <a:cubicBezTo>
                  <a:pt x="322" y="29"/>
                  <a:pt x="323" y="31"/>
                  <a:pt x="324" y="33"/>
                </a:cubicBezTo>
                <a:cubicBezTo>
                  <a:pt x="327" y="36"/>
                  <a:pt x="332" y="37"/>
                  <a:pt x="335" y="35"/>
                </a:cubicBezTo>
                <a:cubicBezTo>
                  <a:pt x="339" y="32"/>
                  <a:pt x="340" y="27"/>
                  <a:pt x="337" y="23"/>
                </a:cubicBezTo>
                <a:cubicBezTo>
                  <a:pt x="336" y="22"/>
                  <a:pt x="335" y="20"/>
                  <a:pt x="333" y="18"/>
                </a:cubicBezTo>
                <a:cubicBezTo>
                  <a:pt x="329" y="13"/>
                  <a:pt x="325" y="8"/>
                  <a:pt x="320" y="3"/>
                </a:cubicBezTo>
                <a:cubicBezTo>
                  <a:pt x="317" y="0"/>
                  <a:pt x="312" y="0"/>
                  <a:pt x="309" y="3"/>
                </a:cubicBezTo>
                <a:cubicBezTo>
                  <a:pt x="307" y="4"/>
                  <a:pt x="306" y="7"/>
                  <a:pt x="306" y="9"/>
                </a:cubicBezTo>
                <a:cubicBezTo>
                  <a:pt x="306" y="11"/>
                  <a:pt x="307" y="13"/>
                  <a:pt x="309" y="14"/>
                </a:cubicBezTo>
                <a:cubicBezTo>
                  <a:pt x="313" y="18"/>
                  <a:pt x="317" y="23"/>
                  <a:pt x="320" y="28"/>
                </a:cubicBezTo>
                <a:close/>
                <a:moveTo>
                  <a:pt x="257" y="59"/>
                </a:moveTo>
                <a:cubicBezTo>
                  <a:pt x="252" y="59"/>
                  <a:pt x="249" y="63"/>
                  <a:pt x="249" y="67"/>
                </a:cubicBezTo>
                <a:cubicBezTo>
                  <a:pt x="249" y="145"/>
                  <a:pt x="249" y="145"/>
                  <a:pt x="249" y="145"/>
                </a:cubicBezTo>
                <a:cubicBezTo>
                  <a:pt x="249" y="149"/>
                  <a:pt x="252" y="153"/>
                  <a:pt x="257" y="153"/>
                </a:cubicBezTo>
                <a:cubicBezTo>
                  <a:pt x="261" y="153"/>
                  <a:pt x="265" y="149"/>
                  <a:pt x="265" y="145"/>
                </a:cubicBezTo>
                <a:cubicBezTo>
                  <a:pt x="265" y="67"/>
                  <a:pt x="265" y="67"/>
                  <a:pt x="265" y="67"/>
                </a:cubicBezTo>
                <a:cubicBezTo>
                  <a:pt x="265" y="63"/>
                  <a:pt x="261" y="59"/>
                  <a:pt x="257" y="59"/>
                </a:cubicBezTo>
                <a:close/>
                <a:moveTo>
                  <a:pt x="291" y="32"/>
                </a:moveTo>
                <a:cubicBezTo>
                  <a:pt x="288" y="29"/>
                  <a:pt x="283" y="29"/>
                  <a:pt x="279" y="32"/>
                </a:cubicBezTo>
                <a:cubicBezTo>
                  <a:pt x="278" y="34"/>
                  <a:pt x="277" y="36"/>
                  <a:pt x="277" y="38"/>
                </a:cubicBezTo>
                <a:cubicBezTo>
                  <a:pt x="277" y="40"/>
                  <a:pt x="278" y="42"/>
                  <a:pt x="279" y="44"/>
                </a:cubicBezTo>
                <a:cubicBezTo>
                  <a:pt x="297" y="61"/>
                  <a:pt x="305" y="83"/>
                  <a:pt x="305" y="106"/>
                </a:cubicBezTo>
                <a:cubicBezTo>
                  <a:pt x="305" y="128"/>
                  <a:pt x="297" y="151"/>
                  <a:pt x="279" y="168"/>
                </a:cubicBezTo>
                <a:cubicBezTo>
                  <a:pt x="279" y="168"/>
                  <a:pt x="279" y="168"/>
                  <a:pt x="279" y="168"/>
                </a:cubicBezTo>
                <a:cubicBezTo>
                  <a:pt x="276" y="171"/>
                  <a:pt x="276" y="176"/>
                  <a:pt x="279" y="179"/>
                </a:cubicBezTo>
                <a:cubicBezTo>
                  <a:pt x="283" y="182"/>
                  <a:pt x="288" y="182"/>
                  <a:pt x="291" y="179"/>
                </a:cubicBezTo>
                <a:cubicBezTo>
                  <a:pt x="311" y="159"/>
                  <a:pt x="321" y="132"/>
                  <a:pt x="321" y="106"/>
                </a:cubicBezTo>
                <a:cubicBezTo>
                  <a:pt x="321" y="79"/>
                  <a:pt x="311" y="53"/>
                  <a:pt x="291" y="32"/>
                </a:cubicBezTo>
                <a:close/>
                <a:moveTo>
                  <a:pt x="353" y="53"/>
                </a:moveTo>
                <a:cubicBezTo>
                  <a:pt x="351" y="49"/>
                  <a:pt x="347" y="47"/>
                  <a:pt x="343" y="49"/>
                </a:cubicBezTo>
                <a:cubicBezTo>
                  <a:pt x="338" y="50"/>
                  <a:pt x="336" y="55"/>
                  <a:pt x="338" y="59"/>
                </a:cubicBezTo>
                <a:cubicBezTo>
                  <a:pt x="344" y="74"/>
                  <a:pt x="347" y="90"/>
                  <a:pt x="347" y="106"/>
                </a:cubicBezTo>
                <a:cubicBezTo>
                  <a:pt x="347" y="140"/>
                  <a:pt x="333" y="173"/>
                  <a:pt x="309" y="197"/>
                </a:cubicBezTo>
                <a:cubicBezTo>
                  <a:pt x="307" y="199"/>
                  <a:pt x="306" y="201"/>
                  <a:pt x="306" y="203"/>
                </a:cubicBezTo>
                <a:cubicBezTo>
                  <a:pt x="306" y="205"/>
                  <a:pt x="307" y="207"/>
                  <a:pt x="309" y="209"/>
                </a:cubicBezTo>
                <a:cubicBezTo>
                  <a:pt x="312" y="212"/>
                  <a:pt x="317" y="212"/>
                  <a:pt x="320" y="209"/>
                </a:cubicBezTo>
                <a:cubicBezTo>
                  <a:pt x="348" y="181"/>
                  <a:pt x="363" y="145"/>
                  <a:pt x="363" y="106"/>
                </a:cubicBezTo>
                <a:cubicBezTo>
                  <a:pt x="363" y="88"/>
                  <a:pt x="359" y="70"/>
                  <a:pt x="353" y="53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27" name="TextBox 26"/>
          <p:cNvSpPr txBox="1"/>
          <p:nvPr/>
        </p:nvSpPr>
        <p:spPr>
          <a:xfrm>
            <a:off x="2114884" y="5510807"/>
            <a:ext cx="15029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3399FF"/>
                </a:solidFill>
              </a:rPr>
              <a:t>NR gNB Non-Standalone</a:t>
            </a:r>
            <a:endParaRPr lang="en-US" sz="1400" b="1" dirty="0">
              <a:solidFill>
                <a:srgbClr val="3399FF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86268" y="5451450"/>
            <a:ext cx="12215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3399FF"/>
                </a:solidFill>
              </a:rPr>
              <a:t>eLTE eNB</a:t>
            </a:r>
            <a:endParaRPr lang="en-US" sz="1400" b="1" dirty="0">
              <a:solidFill>
                <a:srgbClr val="3399FF"/>
              </a:solidFill>
            </a:endParaRPr>
          </a:p>
        </p:txBody>
      </p:sp>
      <p:sp>
        <p:nvSpPr>
          <p:cNvPr id="29" name="Rounded Rectangle 28"/>
          <p:cNvSpPr/>
          <p:nvPr/>
        </p:nvSpPr>
        <p:spPr bwMode="auto">
          <a:xfrm>
            <a:off x="484566" y="3349464"/>
            <a:ext cx="1121434" cy="467603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algn="ctr" defTabSz="685891" fontAlgn="base">
              <a:spcBef>
                <a:spcPct val="50000"/>
              </a:spcBef>
              <a:spcAft>
                <a:spcPct val="0"/>
              </a:spcAft>
            </a:pPr>
            <a:r>
              <a:rPr lang="en-US" sz="2400" b="1" dirty="0" smtClean="0"/>
              <a:t>EPC</a:t>
            </a:r>
            <a:endParaRPr lang="en-US" sz="2400" b="1" dirty="0" smtClean="0"/>
          </a:p>
        </p:txBody>
      </p:sp>
      <p:sp>
        <p:nvSpPr>
          <p:cNvPr id="31" name="Oval 30"/>
          <p:cNvSpPr/>
          <p:nvPr/>
        </p:nvSpPr>
        <p:spPr bwMode="auto">
          <a:xfrm>
            <a:off x="8538358" y="5290424"/>
            <a:ext cx="3509940" cy="69336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defTabSz="685891" fontAlgn="base">
              <a:spcBef>
                <a:spcPct val="50000"/>
              </a:spcBef>
              <a:spcAft>
                <a:spcPct val="0"/>
              </a:spcAft>
            </a:pPr>
            <a:endParaRPr lang="en-US" sz="1600">
              <a:latin typeface="Arial" charset="0"/>
            </a:endParaRPr>
          </a:p>
        </p:txBody>
      </p:sp>
      <p:sp>
        <p:nvSpPr>
          <p:cNvPr id="32" name="Oval 31"/>
          <p:cNvSpPr/>
          <p:nvPr/>
        </p:nvSpPr>
        <p:spPr bwMode="auto">
          <a:xfrm>
            <a:off x="9202299" y="5389102"/>
            <a:ext cx="1006655" cy="232003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defTabSz="685891" fontAlgn="base">
              <a:spcBef>
                <a:spcPct val="50000"/>
              </a:spcBef>
              <a:spcAft>
                <a:spcPct val="0"/>
              </a:spcAft>
            </a:pPr>
            <a:endParaRPr lang="en-US" sz="1600">
              <a:latin typeface="Arial" charset="0"/>
            </a:endParaRPr>
          </a:p>
        </p:txBody>
      </p:sp>
      <p:cxnSp>
        <p:nvCxnSpPr>
          <p:cNvPr id="33" name="Straight Connector 32"/>
          <p:cNvCxnSpPr/>
          <p:nvPr/>
        </p:nvCxnSpPr>
        <p:spPr bwMode="auto">
          <a:xfrm flipV="1">
            <a:off x="9536944" y="3853254"/>
            <a:ext cx="1604925" cy="1241775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00B050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cxnSp>
        <p:nvCxnSpPr>
          <p:cNvPr id="34" name="Straight Connector 33"/>
          <p:cNvCxnSpPr/>
          <p:nvPr/>
        </p:nvCxnSpPr>
        <p:spPr bwMode="auto">
          <a:xfrm>
            <a:off x="9582855" y="5513180"/>
            <a:ext cx="1579365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6" name="Freeform 35"/>
          <p:cNvSpPr>
            <a:spLocks noChangeAspect="1" noEditPoints="1"/>
          </p:cNvSpPr>
          <p:nvPr/>
        </p:nvSpPr>
        <p:spPr bwMode="auto">
          <a:xfrm>
            <a:off x="9339723" y="5030550"/>
            <a:ext cx="399458" cy="491512"/>
          </a:xfrm>
          <a:custGeom>
            <a:avLst/>
            <a:gdLst>
              <a:gd name="T0" fmla="*/ 2147483647 w 363"/>
              <a:gd name="T1" fmla="*/ 2147483647 h 447"/>
              <a:gd name="T2" fmla="*/ 2147483647 w 363"/>
              <a:gd name="T3" fmla="*/ 2147483647 h 447"/>
              <a:gd name="T4" fmla="*/ 2147483647 w 363"/>
              <a:gd name="T5" fmla="*/ 2147483647 h 447"/>
              <a:gd name="T6" fmla="*/ 2147483647 w 363"/>
              <a:gd name="T7" fmla="*/ 2147483647 h 447"/>
              <a:gd name="T8" fmla="*/ 2147483647 w 363"/>
              <a:gd name="T9" fmla="*/ 2147483647 h 447"/>
              <a:gd name="T10" fmla="*/ 2147483647 w 363"/>
              <a:gd name="T11" fmla="*/ 2147483647 h 447"/>
              <a:gd name="T12" fmla="*/ 2147483647 w 363"/>
              <a:gd name="T13" fmla="*/ 2147483647 h 447"/>
              <a:gd name="T14" fmla="*/ 2147483647 w 363"/>
              <a:gd name="T15" fmla="*/ 2147483647 h 447"/>
              <a:gd name="T16" fmla="*/ 2147483647 w 363"/>
              <a:gd name="T17" fmla="*/ 2147483647 h 447"/>
              <a:gd name="T18" fmla="*/ 2147483647 w 363"/>
              <a:gd name="T19" fmla="*/ 2147483647 h 447"/>
              <a:gd name="T20" fmla="*/ 2147483647 w 363"/>
              <a:gd name="T21" fmla="*/ 2147483647 h 447"/>
              <a:gd name="T22" fmla="*/ 2147483647 w 363"/>
              <a:gd name="T23" fmla="*/ 2147483647 h 447"/>
              <a:gd name="T24" fmla="*/ 2147483647 w 363"/>
              <a:gd name="T25" fmla="*/ 2147483647 h 447"/>
              <a:gd name="T26" fmla="*/ 2147483647 w 363"/>
              <a:gd name="T27" fmla="*/ 2147483647 h 447"/>
              <a:gd name="T28" fmla="*/ 2147483647 w 363"/>
              <a:gd name="T29" fmla="*/ 2147483647 h 447"/>
              <a:gd name="T30" fmla="*/ 2147483647 w 363"/>
              <a:gd name="T31" fmla="*/ 2147483647 h 447"/>
              <a:gd name="T32" fmla="*/ 2147483647 w 363"/>
              <a:gd name="T33" fmla="*/ 2147483647 h 447"/>
              <a:gd name="T34" fmla="*/ 2147483647 w 363"/>
              <a:gd name="T35" fmla="*/ 2147483647 h 447"/>
              <a:gd name="T36" fmla="*/ 2147483647 w 363"/>
              <a:gd name="T37" fmla="*/ 2147483647 h 447"/>
              <a:gd name="T38" fmla="*/ 2147483647 w 363"/>
              <a:gd name="T39" fmla="*/ 2147483647 h 447"/>
              <a:gd name="T40" fmla="*/ 2147483647 w 363"/>
              <a:gd name="T41" fmla="*/ 2147483647 h 447"/>
              <a:gd name="T42" fmla="*/ 0 w 363"/>
              <a:gd name="T43" fmla="*/ 2147483647 h 447"/>
              <a:gd name="T44" fmla="*/ 0 w 363"/>
              <a:gd name="T45" fmla="*/ 2147483647 h 447"/>
              <a:gd name="T46" fmla="*/ 2147483647 w 363"/>
              <a:gd name="T47" fmla="*/ 2147483647 h 447"/>
              <a:gd name="T48" fmla="*/ 2147483647 w 363"/>
              <a:gd name="T49" fmla="*/ 2147483647 h 447"/>
              <a:gd name="T50" fmla="*/ 2147483647 w 363"/>
              <a:gd name="T51" fmla="*/ 2147483647 h 447"/>
              <a:gd name="T52" fmla="*/ 2147483647 w 363"/>
              <a:gd name="T53" fmla="*/ 2147483647 h 447"/>
              <a:gd name="T54" fmla="*/ 2147483647 w 363"/>
              <a:gd name="T55" fmla="*/ 2147483647 h 447"/>
              <a:gd name="T56" fmla="*/ 2147483647 w 363"/>
              <a:gd name="T57" fmla="*/ 2147483647 h 447"/>
              <a:gd name="T58" fmla="*/ 2147483647 w 363"/>
              <a:gd name="T59" fmla="*/ 2147483647 h 447"/>
              <a:gd name="T60" fmla="*/ 2147483647 w 363"/>
              <a:gd name="T61" fmla="*/ 2147483647 h 447"/>
              <a:gd name="T62" fmla="*/ 2147483647 w 363"/>
              <a:gd name="T63" fmla="*/ 2147483647 h 447"/>
              <a:gd name="T64" fmla="*/ 2147483647 w 363"/>
              <a:gd name="T65" fmla="*/ 2147483647 h 447"/>
              <a:gd name="T66" fmla="*/ 2147483647 w 363"/>
              <a:gd name="T67" fmla="*/ 2147483647 h 447"/>
              <a:gd name="T68" fmla="*/ 2147483647 w 363"/>
              <a:gd name="T69" fmla="*/ 2147483647 h 447"/>
              <a:gd name="T70" fmla="*/ 2147483647 w 363"/>
              <a:gd name="T71" fmla="*/ 2147483647 h 447"/>
              <a:gd name="T72" fmla="*/ 2147483647 w 363"/>
              <a:gd name="T73" fmla="*/ 2147483647 h 447"/>
              <a:gd name="T74" fmla="*/ 2147483647 w 363"/>
              <a:gd name="T75" fmla="*/ 2147483647 h 447"/>
              <a:gd name="T76" fmla="*/ 2147483647 w 363"/>
              <a:gd name="T77" fmla="*/ 2147483647 h 447"/>
              <a:gd name="T78" fmla="*/ 2147483647 w 363"/>
              <a:gd name="T79" fmla="*/ 2147483647 h 447"/>
              <a:gd name="T80" fmla="*/ 2147483647 w 363"/>
              <a:gd name="T81" fmla="*/ 2147483647 h 447"/>
              <a:gd name="T82" fmla="*/ 2147483647 w 363"/>
              <a:gd name="T83" fmla="*/ 2147483647 h 447"/>
              <a:gd name="T84" fmla="*/ 2147483647 w 363"/>
              <a:gd name="T85" fmla="*/ 2147483647 h 447"/>
              <a:gd name="T86" fmla="*/ 2147483647 w 363"/>
              <a:gd name="T87" fmla="*/ 2147483647 h 447"/>
              <a:gd name="T88" fmla="*/ 2147483647 w 363"/>
              <a:gd name="T89" fmla="*/ 2147483647 h 447"/>
              <a:gd name="T90" fmla="*/ 2147483647 w 363"/>
              <a:gd name="T91" fmla="*/ 2147483647 h 447"/>
              <a:gd name="T92" fmla="*/ 2147483647 w 363"/>
              <a:gd name="T93" fmla="*/ 2147483647 h 447"/>
              <a:gd name="T94" fmla="*/ 2147483647 w 363"/>
              <a:gd name="T95" fmla="*/ 2147483647 h 447"/>
              <a:gd name="T96" fmla="*/ 2147483647 w 363"/>
              <a:gd name="T97" fmla="*/ 2147483647 h 447"/>
              <a:gd name="T98" fmla="*/ 2147483647 w 363"/>
              <a:gd name="T99" fmla="*/ 2147483647 h 447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363" h="447">
                <a:moveTo>
                  <a:pt x="85" y="38"/>
                </a:moveTo>
                <a:cubicBezTo>
                  <a:pt x="85" y="38"/>
                  <a:pt x="85" y="38"/>
                  <a:pt x="85" y="38"/>
                </a:cubicBezTo>
                <a:cubicBezTo>
                  <a:pt x="85" y="36"/>
                  <a:pt x="84" y="34"/>
                  <a:pt x="83" y="32"/>
                </a:cubicBezTo>
                <a:cubicBezTo>
                  <a:pt x="80" y="29"/>
                  <a:pt x="75" y="29"/>
                  <a:pt x="72" y="32"/>
                </a:cubicBezTo>
                <a:cubicBezTo>
                  <a:pt x="51" y="53"/>
                  <a:pt x="41" y="79"/>
                  <a:pt x="41" y="106"/>
                </a:cubicBezTo>
                <a:cubicBezTo>
                  <a:pt x="41" y="106"/>
                  <a:pt x="41" y="106"/>
                  <a:pt x="41" y="106"/>
                </a:cubicBezTo>
                <a:cubicBezTo>
                  <a:pt x="41" y="132"/>
                  <a:pt x="51" y="159"/>
                  <a:pt x="72" y="179"/>
                </a:cubicBezTo>
                <a:cubicBezTo>
                  <a:pt x="75" y="182"/>
                  <a:pt x="80" y="182"/>
                  <a:pt x="83" y="179"/>
                </a:cubicBezTo>
                <a:cubicBezTo>
                  <a:pt x="84" y="178"/>
                  <a:pt x="85" y="176"/>
                  <a:pt x="85" y="174"/>
                </a:cubicBezTo>
                <a:cubicBezTo>
                  <a:pt x="85" y="174"/>
                  <a:pt x="85" y="174"/>
                  <a:pt x="85" y="174"/>
                </a:cubicBezTo>
                <a:cubicBezTo>
                  <a:pt x="85" y="172"/>
                  <a:pt x="84" y="169"/>
                  <a:pt x="83" y="168"/>
                </a:cubicBezTo>
                <a:cubicBezTo>
                  <a:pt x="66" y="151"/>
                  <a:pt x="57" y="128"/>
                  <a:pt x="57" y="106"/>
                </a:cubicBezTo>
                <a:cubicBezTo>
                  <a:pt x="57" y="83"/>
                  <a:pt x="66" y="61"/>
                  <a:pt x="83" y="44"/>
                </a:cubicBezTo>
                <a:cubicBezTo>
                  <a:pt x="84" y="42"/>
                  <a:pt x="85" y="40"/>
                  <a:pt x="85" y="38"/>
                </a:cubicBezTo>
                <a:close/>
                <a:moveTo>
                  <a:pt x="48" y="191"/>
                </a:moveTo>
                <a:cubicBezTo>
                  <a:pt x="48" y="191"/>
                  <a:pt x="47" y="191"/>
                  <a:pt x="47" y="190"/>
                </a:cubicBezTo>
                <a:cubicBezTo>
                  <a:pt x="45" y="188"/>
                  <a:pt x="44" y="186"/>
                  <a:pt x="42" y="184"/>
                </a:cubicBezTo>
                <a:cubicBezTo>
                  <a:pt x="42" y="184"/>
                  <a:pt x="42" y="184"/>
                  <a:pt x="42" y="184"/>
                </a:cubicBezTo>
                <a:cubicBezTo>
                  <a:pt x="41" y="182"/>
                  <a:pt x="40" y="181"/>
                  <a:pt x="39" y="180"/>
                </a:cubicBezTo>
                <a:cubicBezTo>
                  <a:pt x="33" y="171"/>
                  <a:pt x="28" y="162"/>
                  <a:pt x="24" y="152"/>
                </a:cubicBezTo>
                <a:cubicBezTo>
                  <a:pt x="24" y="151"/>
                  <a:pt x="23" y="149"/>
                  <a:pt x="23" y="148"/>
                </a:cubicBezTo>
                <a:cubicBezTo>
                  <a:pt x="22" y="147"/>
                  <a:pt x="22" y="147"/>
                  <a:pt x="22" y="146"/>
                </a:cubicBezTo>
                <a:cubicBezTo>
                  <a:pt x="22" y="145"/>
                  <a:pt x="21" y="143"/>
                  <a:pt x="21" y="142"/>
                </a:cubicBezTo>
                <a:cubicBezTo>
                  <a:pt x="21" y="141"/>
                  <a:pt x="20" y="141"/>
                  <a:pt x="20" y="140"/>
                </a:cubicBezTo>
                <a:cubicBezTo>
                  <a:pt x="20" y="139"/>
                  <a:pt x="20" y="137"/>
                  <a:pt x="19" y="136"/>
                </a:cubicBezTo>
                <a:cubicBezTo>
                  <a:pt x="19" y="135"/>
                  <a:pt x="19" y="135"/>
                  <a:pt x="19" y="134"/>
                </a:cubicBezTo>
                <a:cubicBezTo>
                  <a:pt x="18" y="133"/>
                  <a:pt x="18" y="131"/>
                  <a:pt x="18" y="130"/>
                </a:cubicBezTo>
                <a:cubicBezTo>
                  <a:pt x="18" y="129"/>
                  <a:pt x="18" y="128"/>
                  <a:pt x="17" y="127"/>
                </a:cubicBezTo>
                <a:cubicBezTo>
                  <a:pt x="17" y="126"/>
                  <a:pt x="17" y="125"/>
                  <a:pt x="17" y="124"/>
                </a:cubicBezTo>
                <a:cubicBezTo>
                  <a:pt x="17" y="123"/>
                  <a:pt x="17" y="122"/>
                  <a:pt x="17" y="121"/>
                </a:cubicBezTo>
                <a:cubicBezTo>
                  <a:pt x="16" y="120"/>
                  <a:pt x="16" y="119"/>
                  <a:pt x="16" y="118"/>
                </a:cubicBezTo>
                <a:cubicBezTo>
                  <a:pt x="16" y="117"/>
                  <a:pt x="16" y="116"/>
                  <a:pt x="16" y="114"/>
                </a:cubicBezTo>
                <a:cubicBezTo>
                  <a:pt x="16" y="113"/>
                  <a:pt x="16" y="113"/>
                  <a:pt x="16" y="112"/>
                </a:cubicBezTo>
                <a:cubicBezTo>
                  <a:pt x="16" y="110"/>
                  <a:pt x="16" y="108"/>
                  <a:pt x="16" y="106"/>
                </a:cubicBezTo>
                <a:cubicBezTo>
                  <a:pt x="16" y="106"/>
                  <a:pt x="16" y="106"/>
                  <a:pt x="16" y="106"/>
                </a:cubicBezTo>
                <a:cubicBezTo>
                  <a:pt x="16" y="106"/>
                  <a:pt x="16" y="106"/>
                  <a:pt x="16" y="106"/>
                </a:cubicBezTo>
                <a:cubicBezTo>
                  <a:pt x="16" y="104"/>
                  <a:pt x="16" y="102"/>
                  <a:pt x="16" y="100"/>
                </a:cubicBezTo>
                <a:cubicBezTo>
                  <a:pt x="16" y="99"/>
                  <a:pt x="16" y="98"/>
                  <a:pt x="16" y="97"/>
                </a:cubicBezTo>
                <a:cubicBezTo>
                  <a:pt x="16" y="96"/>
                  <a:pt x="16" y="95"/>
                  <a:pt x="16" y="93"/>
                </a:cubicBezTo>
                <a:cubicBezTo>
                  <a:pt x="16" y="92"/>
                  <a:pt x="16" y="92"/>
                  <a:pt x="17" y="91"/>
                </a:cubicBezTo>
                <a:cubicBezTo>
                  <a:pt x="17" y="90"/>
                  <a:pt x="17" y="88"/>
                  <a:pt x="17" y="87"/>
                </a:cubicBezTo>
                <a:cubicBezTo>
                  <a:pt x="17" y="86"/>
                  <a:pt x="17" y="85"/>
                  <a:pt x="17" y="84"/>
                </a:cubicBezTo>
                <a:cubicBezTo>
                  <a:pt x="18" y="83"/>
                  <a:pt x="18" y="82"/>
                  <a:pt x="18" y="81"/>
                </a:cubicBezTo>
                <a:cubicBezTo>
                  <a:pt x="18" y="80"/>
                  <a:pt x="18" y="79"/>
                  <a:pt x="19" y="78"/>
                </a:cubicBezTo>
                <a:cubicBezTo>
                  <a:pt x="19" y="77"/>
                  <a:pt x="19" y="76"/>
                  <a:pt x="19" y="75"/>
                </a:cubicBezTo>
                <a:cubicBezTo>
                  <a:pt x="20" y="74"/>
                  <a:pt x="20" y="73"/>
                  <a:pt x="20" y="71"/>
                </a:cubicBezTo>
                <a:cubicBezTo>
                  <a:pt x="20" y="71"/>
                  <a:pt x="21" y="70"/>
                  <a:pt x="21" y="70"/>
                </a:cubicBezTo>
                <a:cubicBezTo>
                  <a:pt x="21" y="68"/>
                  <a:pt x="22" y="67"/>
                  <a:pt x="22" y="65"/>
                </a:cubicBezTo>
                <a:cubicBezTo>
                  <a:pt x="22" y="65"/>
                  <a:pt x="22" y="65"/>
                  <a:pt x="23" y="64"/>
                </a:cubicBezTo>
                <a:cubicBezTo>
                  <a:pt x="23" y="63"/>
                  <a:pt x="24" y="61"/>
                  <a:pt x="24" y="60"/>
                </a:cubicBezTo>
                <a:cubicBezTo>
                  <a:pt x="28" y="50"/>
                  <a:pt x="33" y="40"/>
                  <a:pt x="39" y="32"/>
                </a:cubicBezTo>
                <a:cubicBezTo>
                  <a:pt x="40" y="30"/>
                  <a:pt x="41" y="29"/>
                  <a:pt x="42" y="28"/>
                </a:cubicBezTo>
                <a:cubicBezTo>
                  <a:pt x="42" y="28"/>
                  <a:pt x="42" y="27"/>
                  <a:pt x="42" y="27"/>
                </a:cubicBezTo>
                <a:cubicBezTo>
                  <a:pt x="44" y="25"/>
                  <a:pt x="45" y="23"/>
                  <a:pt x="47" y="21"/>
                </a:cubicBezTo>
                <a:cubicBezTo>
                  <a:pt x="47" y="21"/>
                  <a:pt x="48" y="21"/>
                  <a:pt x="48" y="20"/>
                </a:cubicBezTo>
                <a:cubicBezTo>
                  <a:pt x="50" y="18"/>
                  <a:pt x="52" y="16"/>
                  <a:pt x="54" y="14"/>
                </a:cubicBezTo>
                <a:cubicBezTo>
                  <a:pt x="55" y="13"/>
                  <a:pt x="56" y="11"/>
                  <a:pt x="56" y="9"/>
                </a:cubicBezTo>
                <a:cubicBezTo>
                  <a:pt x="56" y="8"/>
                  <a:pt x="56" y="7"/>
                  <a:pt x="56" y="6"/>
                </a:cubicBezTo>
                <a:cubicBezTo>
                  <a:pt x="55" y="6"/>
                  <a:pt x="55" y="6"/>
                  <a:pt x="55" y="6"/>
                </a:cubicBezTo>
                <a:cubicBezTo>
                  <a:pt x="55" y="6"/>
                  <a:pt x="55" y="6"/>
                  <a:pt x="55" y="6"/>
                </a:cubicBezTo>
                <a:cubicBezTo>
                  <a:pt x="55" y="5"/>
                  <a:pt x="54" y="4"/>
                  <a:pt x="54" y="3"/>
                </a:cubicBezTo>
                <a:cubicBezTo>
                  <a:pt x="52" y="2"/>
                  <a:pt x="51" y="1"/>
                  <a:pt x="49" y="1"/>
                </a:cubicBezTo>
                <a:cubicBezTo>
                  <a:pt x="47" y="0"/>
                  <a:pt x="44" y="1"/>
                  <a:pt x="42" y="3"/>
                </a:cubicBezTo>
                <a:cubicBezTo>
                  <a:pt x="40" y="5"/>
                  <a:pt x="38" y="7"/>
                  <a:pt x="36" y="10"/>
                </a:cubicBezTo>
                <a:cubicBezTo>
                  <a:pt x="36" y="10"/>
                  <a:pt x="35" y="11"/>
                  <a:pt x="35" y="11"/>
                </a:cubicBezTo>
                <a:cubicBezTo>
                  <a:pt x="33" y="13"/>
                  <a:pt x="31" y="15"/>
                  <a:pt x="30" y="17"/>
                </a:cubicBezTo>
                <a:cubicBezTo>
                  <a:pt x="29" y="18"/>
                  <a:pt x="29" y="18"/>
                  <a:pt x="29" y="18"/>
                </a:cubicBezTo>
                <a:cubicBezTo>
                  <a:pt x="29" y="18"/>
                  <a:pt x="29" y="18"/>
                  <a:pt x="29" y="18"/>
                </a:cubicBezTo>
                <a:cubicBezTo>
                  <a:pt x="28" y="20"/>
                  <a:pt x="27" y="21"/>
                  <a:pt x="26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19" y="33"/>
                  <a:pt x="14" y="43"/>
                  <a:pt x="9" y="53"/>
                </a:cubicBezTo>
                <a:cubicBezTo>
                  <a:pt x="9" y="53"/>
                  <a:pt x="9" y="53"/>
                  <a:pt x="9" y="53"/>
                </a:cubicBezTo>
                <a:cubicBezTo>
                  <a:pt x="9" y="53"/>
                  <a:pt x="9" y="53"/>
                  <a:pt x="9" y="53"/>
                </a:cubicBezTo>
                <a:cubicBezTo>
                  <a:pt x="9" y="55"/>
                  <a:pt x="8" y="57"/>
                  <a:pt x="7" y="59"/>
                </a:cubicBezTo>
                <a:cubicBezTo>
                  <a:pt x="7" y="59"/>
                  <a:pt x="7" y="60"/>
                  <a:pt x="7" y="60"/>
                </a:cubicBezTo>
                <a:cubicBezTo>
                  <a:pt x="6" y="62"/>
                  <a:pt x="6" y="64"/>
                  <a:pt x="5" y="65"/>
                </a:cubicBezTo>
                <a:cubicBezTo>
                  <a:pt x="5" y="66"/>
                  <a:pt x="5" y="66"/>
                  <a:pt x="5" y="67"/>
                </a:cubicBezTo>
                <a:cubicBezTo>
                  <a:pt x="4" y="69"/>
                  <a:pt x="4" y="70"/>
                  <a:pt x="4" y="72"/>
                </a:cubicBezTo>
                <a:cubicBezTo>
                  <a:pt x="3" y="73"/>
                  <a:pt x="3" y="73"/>
                  <a:pt x="3" y="74"/>
                </a:cubicBezTo>
                <a:cubicBezTo>
                  <a:pt x="3" y="75"/>
                  <a:pt x="3" y="77"/>
                  <a:pt x="2" y="78"/>
                </a:cubicBezTo>
                <a:cubicBezTo>
                  <a:pt x="2" y="79"/>
                  <a:pt x="2" y="80"/>
                  <a:pt x="2" y="81"/>
                </a:cubicBezTo>
                <a:cubicBezTo>
                  <a:pt x="2" y="82"/>
                  <a:pt x="1" y="84"/>
                  <a:pt x="1" y="85"/>
                </a:cubicBezTo>
                <a:cubicBezTo>
                  <a:pt x="1" y="86"/>
                  <a:pt x="1" y="87"/>
                  <a:pt x="1" y="89"/>
                </a:cubicBezTo>
                <a:cubicBezTo>
                  <a:pt x="1" y="90"/>
                  <a:pt x="0" y="91"/>
                  <a:pt x="0" y="92"/>
                </a:cubicBezTo>
                <a:cubicBezTo>
                  <a:pt x="0" y="93"/>
                  <a:pt x="0" y="95"/>
                  <a:pt x="0" y="96"/>
                </a:cubicBezTo>
                <a:cubicBezTo>
                  <a:pt x="0" y="97"/>
                  <a:pt x="0" y="98"/>
                  <a:pt x="0" y="99"/>
                </a:cubicBezTo>
                <a:cubicBezTo>
                  <a:pt x="0" y="101"/>
                  <a:pt x="0" y="103"/>
                  <a:pt x="0" y="10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8"/>
                  <a:pt x="0" y="111"/>
                  <a:pt x="0" y="113"/>
                </a:cubicBezTo>
                <a:cubicBezTo>
                  <a:pt x="0" y="114"/>
                  <a:pt x="0" y="115"/>
                  <a:pt x="0" y="115"/>
                </a:cubicBezTo>
                <a:cubicBezTo>
                  <a:pt x="0" y="117"/>
                  <a:pt x="0" y="118"/>
                  <a:pt x="0" y="120"/>
                </a:cubicBezTo>
                <a:cubicBezTo>
                  <a:pt x="0" y="121"/>
                  <a:pt x="1" y="122"/>
                  <a:pt x="1" y="123"/>
                </a:cubicBezTo>
                <a:cubicBezTo>
                  <a:pt x="1" y="124"/>
                  <a:pt x="1" y="125"/>
                  <a:pt x="1" y="127"/>
                </a:cubicBezTo>
                <a:cubicBezTo>
                  <a:pt x="1" y="128"/>
                  <a:pt x="2" y="129"/>
                  <a:pt x="2" y="130"/>
                </a:cubicBezTo>
                <a:cubicBezTo>
                  <a:pt x="2" y="131"/>
                  <a:pt x="2" y="132"/>
                  <a:pt x="2" y="133"/>
                </a:cubicBezTo>
                <a:cubicBezTo>
                  <a:pt x="3" y="135"/>
                  <a:pt x="3" y="136"/>
                  <a:pt x="3" y="138"/>
                </a:cubicBezTo>
                <a:cubicBezTo>
                  <a:pt x="3" y="138"/>
                  <a:pt x="3" y="139"/>
                  <a:pt x="4" y="140"/>
                </a:cubicBezTo>
                <a:cubicBezTo>
                  <a:pt x="4" y="141"/>
                  <a:pt x="4" y="143"/>
                  <a:pt x="5" y="145"/>
                </a:cubicBezTo>
                <a:cubicBezTo>
                  <a:pt x="5" y="145"/>
                  <a:pt x="5" y="146"/>
                  <a:pt x="5" y="146"/>
                </a:cubicBezTo>
                <a:cubicBezTo>
                  <a:pt x="6" y="148"/>
                  <a:pt x="6" y="150"/>
                  <a:pt x="7" y="152"/>
                </a:cubicBezTo>
                <a:cubicBezTo>
                  <a:pt x="7" y="152"/>
                  <a:pt x="7" y="152"/>
                  <a:pt x="7" y="152"/>
                </a:cubicBezTo>
                <a:cubicBezTo>
                  <a:pt x="8" y="154"/>
                  <a:pt x="9" y="156"/>
                  <a:pt x="9" y="158"/>
                </a:cubicBezTo>
                <a:cubicBezTo>
                  <a:pt x="9" y="158"/>
                  <a:pt x="9" y="158"/>
                  <a:pt x="9" y="158"/>
                </a:cubicBezTo>
                <a:cubicBezTo>
                  <a:pt x="9" y="158"/>
                  <a:pt x="9" y="158"/>
                  <a:pt x="9" y="158"/>
                </a:cubicBezTo>
                <a:cubicBezTo>
                  <a:pt x="14" y="169"/>
                  <a:pt x="19" y="179"/>
                  <a:pt x="25" y="188"/>
                </a:cubicBezTo>
                <a:cubicBezTo>
                  <a:pt x="25" y="188"/>
                  <a:pt x="25" y="188"/>
                  <a:pt x="25" y="188"/>
                </a:cubicBezTo>
                <a:cubicBezTo>
                  <a:pt x="25" y="188"/>
                  <a:pt x="25" y="189"/>
                  <a:pt x="26" y="189"/>
                </a:cubicBezTo>
                <a:cubicBezTo>
                  <a:pt x="27" y="190"/>
                  <a:pt x="28" y="192"/>
                  <a:pt x="29" y="193"/>
                </a:cubicBezTo>
                <a:cubicBezTo>
                  <a:pt x="29" y="193"/>
                  <a:pt x="29" y="194"/>
                  <a:pt x="29" y="194"/>
                </a:cubicBezTo>
                <a:cubicBezTo>
                  <a:pt x="29" y="194"/>
                  <a:pt x="29" y="194"/>
                  <a:pt x="30" y="194"/>
                </a:cubicBezTo>
                <a:cubicBezTo>
                  <a:pt x="31" y="196"/>
                  <a:pt x="33" y="198"/>
                  <a:pt x="35" y="201"/>
                </a:cubicBezTo>
                <a:cubicBezTo>
                  <a:pt x="35" y="201"/>
                  <a:pt x="36" y="201"/>
                  <a:pt x="36" y="202"/>
                </a:cubicBezTo>
                <a:cubicBezTo>
                  <a:pt x="38" y="204"/>
                  <a:pt x="40" y="206"/>
                  <a:pt x="42" y="209"/>
                </a:cubicBezTo>
                <a:cubicBezTo>
                  <a:pt x="44" y="211"/>
                  <a:pt x="47" y="211"/>
                  <a:pt x="49" y="211"/>
                </a:cubicBezTo>
                <a:cubicBezTo>
                  <a:pt x="51" y="211"/>
                  <a:pt x="52" y="210"/>
                  <a:pt x="54" y="209"/>
                </a:cubicBezTo>
                <a:cubicBezTo>
                  <a:pt x="54" y="208"/>
                  <a:pt x="55" y="207"/>
                  <a:pt x="55" y="206"/>
                </a:cubicBezTo>
                <a:cubicBezTo>
                  <a:pt x="55" y="206"/>
                  <a:pt x="55" y="206"/>
                  <a:pt x="55" y="206"/>
                </a:cubicBezTo>
                <a:cubicBezTo>
                  <a:pt x="55" y="206"/>
                  <a:pt x="55" y="206"/>
                  <a:pt x="56" y="205"/>
                </a:cubicBezTo>
                <a:cubicBezTo>
                  <a:pt x="56" y="205"/>
                  <a:pt x="56" y="204"/>
                  <a:pt x="56" y="203"/>
                </a:cubicBezTo>
                <a:cubicBezTo>
                  <a:pt x="56" y="201"/>
                  <a:pt x="55" y="199"/>
                  <a:pt x="54" y="197"/>
                </a:cubicBezTo>
                <a:cubicBezTo>
                  <a:pt x="52" y="195"/>
                  <a:pt x="50" y="193"/>
                  <a:pt x="48" y="191"/>
                </a:cubicBezTo>
                <a:close/>
                <a:moveTo>
                  <a:pt x="207" y="60"/>
                </a:moveTo>
                <a:cubicBezTo>
                  <a:pt x="158" y="60"/>
                  <a:pt x="158" y="60"/>
                  <a:pt x="158" y="60"/>
                </a:cubicBezTo>
                <a:cubicBezTo>
                  <a:pt x="147" y="60"/>
                  <a:pt x="138" y="69"/>
                  <a:pt x="138" y="80"/>
                </a:cubicBezTo>
                <a:cubicBezTo>
                  <a:pt x="138" y="439"/>
                  <a:pt x="138" y="439"/>
                  <a:pt x="138" y="439"/>
                </a:cubicBezTo>
                <a:cubicBezTo>
                  <a:pt x="138" y="443"/>
                  <a:pt x="142" y="447"/>
                  <a:pt x="146" y="447"/>
                </a:cubicBezTo>
                <a:cubicBezTo>
                  <a:pt x="151" y="447"/>
                  <a:pt x="154" y="443"/>
                  <a:pt x="154" y="439"/>
                </a:cubicBezTo>
                <a:cubicBezTo>
                  <a:pt x="154" y="420"/>
                  <a:pt x="154" y="420"/>
                  <a:pt x="154" y="420"/>
                </a:cubicBezTo>
                <a:cubicBezTo>
                  <a:pt x="211" y="363"/>
                  <a:pt x="211" y="363"/>
                  <a:pt x="211" y="363"/>
                </a:cubicBezTo>
                <a:cubicBezTo>
                  <a:pt x="211" y="439"/>
                  <a:pt x="211" y="439"/>
                  <a:pt x="211" y="439"/>
                </a:cubicBezTo>
                <a:cubicBezTo>
                  <a:pt x="211" y="443"/>
                  <a:pt x="215" y="447"/>
                  <a:pt x="219" y="447"/>
                </a:cubicBezTo>
                <a:cubicBezTo>
                  <a:pt x="223" y="447"/>
                  <a:pt x="227" y="443"/>
                  <a:pt x="227" y="439"/>
                </a:cubicBezTo>
                <a:cubicBezTo>
                  <a:pt x="227" y="80"/>
                  <a:pt x="227" y="80"/>
                  <a:pt x="227" y="80"/>
                </a:cubicBezTo>
                <a:cubicBezTo>
                  <a:pt x="227" y="69"/>
                  <a:pt x="218" y="60"/>
                  <a:pt x="207" y="60"/>
                </a:cubicBezTo>
                <a:close/>
                <a:moveTo>
                  <a:pt x="154" y="80"/>
                </a:moveTo>
                <a:cubicBezTo>
                  <a:pt x="154" y="78"/>
                  <a:pt x="156" y="76"/>
                  <a:pt x="158" y="76"/>
                </a:cubicBezTo>
                <a:cubicBezTo>
                  <a:pt x="198" y="76"/>
                  <a:pt x="198" y="76"/>
                  <a:pt x="198" y="76"/>
                </a:cubicBezTo>
                <a:cubicBezTo>
                  <a:pt x="154" y="120"/>
                  <a:pt x="154" y="120"/>
                  <a:pt x="154" y="120"/>
                </a:cubicBezTo>
                <a:lnTo>
                  <a:pt x="154" y="80"/>
                </a:lnTo>
                <a:close/>
                <a:moveTo>
                  <a:pt x="154" y="155"/>
                </a:moveTo>
                <a:cubicBezTo>
                  <a:pt x="207" y="207"/>
                  <a:pt x="207" y="207"/>
                  <a:pt x="207" y="207"/>
                </a:cubicBezTo>
                <a:cubicBezTo>
                  <a:pt x="154" y="260"/>
                  <a:pt x="154" y="260"/>
                  <a:pt x="154" y="260"/>
                </a:cubicBezTo>
                <a:lnTo>
                  <a:pt x="154" y="155"/>
                </a:lnTo>
                <a:close/>
                <a:moveTo>
                  <a:pt x="154" y="397"/>
                </a:moveTo>
                <a:cubicBezTo>
                  <a:pt x="154" y="294"/>
                  <a:pt x="154" y="294"/>
                  <a:pt x="154" y="294"/>
                </a:cubicBezTo>
                <a:cubicBezTo>
                  <a:pt x="206" y="346"/>
                  <a:pt x="206" y="346"/>
                  <a:pt x="206" y="346"/>
                </a:cubicBezTo>
                <a:lnTo>
                  <a:pt x="154" y="397"/>
                </a:lnTo>
                <a:close/>
                <a:moveTo>
                  <a:pt x="211" y="328"/>
                </a:moveTo>
                <a:cubicBezTo>
                  <a:pt x="160" y="277"/>
                  <a:pt x="160" y="277"/>
                  <a:pt x="160" y="277"/>
                </a:cubicBezTo>
                <a:cubicBezTo>
                  <a:pt x="211" y="226"/>
                  <a:pt x="211" y="226"/>
                  <a:pt x="211" y="226"/>
                </a:cubicBezTo>
                <a:lnTo>
                  <a:pt x="211" y="328"/>
                </a:lnTo>
                <a:close/>
                <a:moveTo>
                  <a:pt x="211" y="189"/>
                </a:moveTo>
                <a:cubicBezTo>
                  <a:pt x="159" y="137"/>
                  <a:pt x="159" y="137"/>
                  <a:pt x="159" y="137"/>
                </a:cubicBezTo>
                <a:cubicBezTo>
                  <a:pt x="211" y="86"/>
                  <a:pt x="211" y="86"/>
                  <a:pt x="211" y="86"/>
                </a:cubicBezTo>
                <a:lnTo>
                  <a:pt x="211" y="189"/>
                </a:lnTo>
                <a:close/>
                <a:moveTo>
                  <a:pt x="107" y="58"/>
                </a:moveTo>
                <a:cubicBezTo>
                  <a:pt x="103" y="58"/>
                  <a:pt x="99" y="62"/>
                  <a:pt x="99" y="66"/>
                </a:cubicBezTo>
                <a:cubicBezTo>
                  <a:pt x="99" y="144"/>
                  <a:pt x="99" y="144"/>
                  <a:pt x="99" y="144"/>
                </a:cubicBezTo>
                <a:cubicBezTo>
                  <a:pt x="99" y="148"/>
                  <a:pt x="103" y="152"/>
                  <a:pt x="107" y="152"/>
                </a:cubicBezTo>
                <a:cubicBezTo>
                  <a:pt x="111" y="152"/>
                  <a:pt x="115" y="148"/>
                  <a:pt x="115" y="144"/>
                </a:cubicBezTo>
                <a:cubicBezTo>
                  <a:pt x="115" y="66"/>
                  <a:pt x="115" y="66"/>
                  <a:pt x="115" y="66"/>
                </a:cubicBezTo>
                <a:cubicBezTo>
                  <a:pt x="115" y="62"/>
                  <a:pt x="111" y="58"/>
                  <a:pt x="107" y="58"/>
                </a:cubicBezTo>
                <a:close/>
                <a:moveTo>
                  <a:pt x="320" y="28"/>
                </a:moveTo>
                <a:cubicBezTo>
                  <a:pt x="322" y="29"/>
                  <a:pt x="323" y="31"/>
                  <a:pt x="324" y="33"/>
                </a:cubicBezTo>
                <a:cubicBezTo>
                  <a:pt x="327" y="36"/>
                  <a:pt x="332" y="37"/>
                  <a:pt x="335" y="35"/>
                </a:cubicBezTo>
                <a:cubicBezTo>
                  <a:pt x="339" y="32"/>
                  <a:pt x="340" y="27"/>
                  <a:pt x="337" y="23"/>
                </a:cubicBezTo>
                <a:cubicBezTo>
                  <a:pt x="336" y="22"/>
                  <a:pt x="335" y="20"/>
                  <a:pt x="333" y="18"/>
                </a:cubicBezTo>
                <a:cubicBezTo>
                  <a:pt x="329" y="13"/>
                  <a:pt x="325" y="8"/>
                  <a:pt x="320" y="3"/>
                </a:cubicBezTo>
                <a:cubicBezTo>
                  <a:pt x="317" y="0"/>
                  <a:pt x="312" y="0"/>
                  <a:pt x="309" y="3"/>
                </a:cubicBezTo>
                <a:cubicBezTo>
                  <a:pt x="307" y="4"/>
                  <a:pt x="306" y="7"/>
                  <a:pt x="306" y="9"/>
                </a:cubicBezTo>
                <a:cubicBezTo>
                  <a:pt x="306" y="11"/>
                  <a:pt x="307" y="13"/>
                  <a:pt x="309" y="14"/>
                </a:cubicBezTo>
                <a:cubicBezTo>
                  <a:pt x="313" y="18"/>
                  <a:pt x="317" y="23"/>
                  <a:pt x="320" y="28"/>
                </a:cubicBezTo>
                <a:close/>
                <a:moveTo>
                  <a:pt x="257" y="59"/>
                </a:moveTo>
                <a:cubicBezTo>
                  <a:pt x="252" y="59"/>
                  <a:pt x="249" y="63"/>
                  <a:pt x="249" y="67"/>
                </a:cubicBezTo>
                <a:cubicBezTo>
                  <a:pt x="249" y="145"/>
                  <a:pt x="249" y="145"/>
                  <a:pt x="249" y="145"/>
                </a:cubicBezTo>
                <a:cubicBezTo>
                  <a:pt x="249" y="149"/>
                  <a:pt x="252" y="153"/>
                  <a:pt x="257" y="153"/>
                </a:cubicBezTo>
                <a:cubicBezTo>
                  <a:pt x="261" y="153"/>
                  <a:pt x="265" y="149"/>
                  <a:pt x="265" y="145"/>
                </a:cubicBezTo>
                <a:cubicBezTo>
                  <a:pt x="265" y="67"/>
                  <a:pt x="265" y="67"/>
                  <a:pt x="265" y="67"/>
                </a:cubicBezTo>
                <a:cubicBezTo>
                  <a:pt x="265" y="63"/>
                  <a:pt x="261" y="59"/>
                  <a:pt x="257" y="59"/>
                </a:cubicBezTo>
                <a:close/>
                <a:moveTo>
                  <a:pt x="291" y="32"/>
                </a:moveTo>
                <a:cubicBezTo>
                  <a:pt x="288" y="29"/>
                  <a:pt x="283" y="29"/>
                  <a:pt x="279" y="32"/>
                </a:cubicBezTo>
                <a:cubicBezTo>
                  <a:pt x="278" y="34"/>
                  <a:pt x="277" y="36"/>
                  <a:pt x="277" y="38"/>
                </a:cubicBezTo>
                <a:cubicBezTo>
                  <a:pt x="277" y="40"/>
                  <a:pt x="278" y="42"/>
                  <a:pt x="279" y="44"/>
                </a:cubicBezTo>
                <a:cubicBezTo>
                  <a:pt x="297" y="61"/>
                  <a:pt x="305" y="83"/>
                  <a:pt x="305" y="106"/>
                </a:cubicBezTo>
                <a:cubicBezTo>
                  <a:pt x="305" y="128"/>
                  <a:pt x="297" y="151"/>
                  <a:pt x="279" y="168"/>
                </a:cubicBezTo>
                <a:cubicBezTo>
                  <a:pt x="279" y="168"/>
                  <a:pt x="279" y="168"/>
                  <a:pt x="279" y="168"/>
                </a:cubicBezTo>
                <a:cubicBezTo>
                  <a:pt x="276" y="171"/>
                  <a:pt x="276" y="176"/>
                  <a:pt x="279" y="179"/>
                </a:cubicBezTo>
                <a:cubicBezTo>
                  <a:pt x="283" y="182"/>
                  <a:pt x="288" y="182"/>
                  <a:pt x="291" y="179"/>
                </a:cubicBezTo>
                <a:cubicBezTo>
                  <a:pt x="311" y="159"/>
                  <a:pt x="321" y="132"/>
                  <a:pt x="321" y="106"/>
                </a:cubicBezTo>
                <a:cubicBezTo>
                  <a:pt x="321" y="79"/>
                  <a:pt x="311" y="53"/>
                  <a:pt x="291" y="32"/>
                </a:cubicBezTo>
                <a:close/>
                <a:moveTo>
                  <a:pt x="353" y="53"/>
                </a:moveTo>
                <a:cubicBezTo>
                  <a:pt x="351" y="49"/>
                  <a:pt x="347" y="47"/>
                  <a:pt x="343" y="49"/>
                </a:cubicBezTo>
                <a:cubicBezTo>
                  <a:pt x="338" y="50"/>
                  <a:pt x="336" y="55"/>
                  <a:pt x="338" y="59"/>
                </a:cubicBezTo>
                <a:cubicBezTo>
                  <a:pt x="344" y="74"/>
                  <a:pt x="347" y="90"/>
                  <a:pt x="347" y="106"/>
                </a:cubicBezTo>
                <a:cubicBezTo>
                  <a:pt x="347" y="140"/>
                  <a:pt x="333" y="173"/>
                  <a:pt x="309" y="197"/>
                </a:cubicBezTo>
                <a:cubicBezTo>
                  <a:pt x="307" y="199"/>
                  <a:pt x="306" y="201"/>
                  <a:pt x="306" y="203"/>
                </a:cubicBezTo>
                <a:cubicBezTo>
                  <a:pt x="306" y="205"/>
                  <a:pt x="307" y="207"/>
                  <a:pt x="309" y="209"/>
                </a:cubicBezTo>
                <a:cubicBezTo>
                  <a:pt x="312" y="212"/>
                  <a:pt x="317" y="212"/>
                  <a:pt x="320" y="209"/>
                </a:cubicBezTo>
                <a:cubicBezTo>
                  <a:pt x="348" y="181"/>
                  <a:pt x="363" y="145"/>
                  <a:pt x="363" y="106"/>
                </a:cubicBezTo>
                <a:cubicBezTo>
                  <a:pt x="363" y="88"/>
                  <a:pt x="359" y="70"/>
                  <a:pt x="353" y="53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37" name="Freeform 36"/>
          <p:cNvSpPr>
            <a:spLocks noChangeAspect="1" noEditPoints="1"/>
          </p:cNvSpPr>
          <p:nvPr/>
        </p:nvSpPr>
        <p:spPr bwMode="auto">
          <a:xfrm>
            <a:off x="10973692" y="5030294"/>
            <a:ext cx="399458" cy="491512"/>
          </a:xfrm>
          <a:custGeom>
            <a:avLst/>
            <a:gdLst>
              <a:gd name="T0" fmla="*/ 2147483647 w 363"/>
              <a:gd name="T1" fmla="*/ 2147483647 h 447"/>
              <a:gd name="T2" fmla="*/ 2147483647 w 363"/>
              <a:gd name="T3" fmla="*/ 2147483647 h 447"/>
              <a:gd name="T4" fmla="*/ 2147483647 w 363"/>
              <a:gd name="T5" fmla="*/ 2147483647 h 447"/>
              <a:gd name="T6" fmla="*/ 2147483647 w 363"/>
              <a:gd name="T7" fmla="*/ 2147483647 h 447"/>
              <a:gd name="T8" fmla="*/ 2147483647 w 363"/>
              <a:gd name="T9" fmla="*/ 2147483647 h 447"/>
              <a:gd name="T10" fmla="*/ 2147483647 w 363"/>
              <a:gd name="T11" fmla="*/ 2147483647 h 447"/>
              <a:gd name="T12" fmla="*/ 2147483647 w 363"/>
              <a:gd name="T13" fmla="*/ 2147483647 h 447"/>
              <a:gd name="T14" fmla="*/ 2147483647 w 363"/>
              <a:gd name="T15" fmla="*/ 2147483647 h 447"/>
              <a:gd name="T16" fmla="*/ 2147483647 w 363"/>
              <a:gd name="T17" fmla="*/ 2147483647 h 447"/>
              <a:gd name="T18" fmla="*/ 2147483647 w 363"/>
              <a:gd name="T19" fmla="*/ 2147483647 h 447"/>
              <a:gd name="T20" fmla="*/ 2147483647 w 363"/>
              <a:gd name="T21" fmla="*/ 2147483647 h 447"/>
              <a:gd name="T22" fmla="*/ 2147483647 w 363"/>
              <a:gd name="T23" fmla="*/ 2147483647 h 447"/>
              <a:gd name="T24" fmla="*/ 2147483647 w 363"/>
              <a:gd name="T25" fmla="*/ 2147483647 h 447"/>
              <a:gd name="T26" fmla="*/ 2147483647 w 363"/>
              <a:gd name="T27" fmla="*/ 2147483647 h 447"/>
              <a:gd name="T28" fmla="*/ 2147483647 w 363"/>
              <a:gd name="T29" fmla="*/ 2147483647 h 447"/>
              <a:gd name="T30" fmla="*/ 2147483647 w 363"/>
              <a:gd name="T31" fmla="*/ 2147483647 h 447"/>
              <a:gd name="T32" fmla="*/ 2147483647 w 363"/>
              <a:gd name="T33" fmla="*/ 2147483647 h 447"/>
              <a:gd name="T34" fmla="*/ 2147483647 w 363"/>
              <a:gd name="T35" fmla="*/ 2147483647 h 447"/>
              <a:gd name="T36" fmla="*/ 2147483647 w 363"/>
              <a:gd name="T37" fmla="*/ 2147483647 h 447"/>
              <a:gd name="T38" fmla="*/ 2147483647 w 363"/>
              <a:gd name="T39" fmla="*/ 2147483647 h 447"/>
              <a:gd name="T40" fmla="*/ 2147483647 w 363"/>
              <a:gd name="T41" fmla="*/ 2147483647 h 447"/>
              <a:gd name="T42" fmla="*/ 0 w 363"/>
              <a:gd name="T43" fmla="*/ 2147483647 h 447"/>
              <a:gd name="T44" fmla="*/ 0 w 363"/>
              <a:gd name="T45" fmla="*/ 2147483647 h 447"/>
              <a:gd name="T46" fmla="*/ 2147483647 w 363"/>
              <a:gd name="T47" fmla="*/ 2147483647 h 447"/>
              <a:gd name="T48" fmla="*/ 2147483647 w 363"/>
              <a:gd name="T49" fmla="*/ 2147483647 h 447"/>
              <a:gd name="T50" fmla="*/ 2147483647 w 363"/>
              <a:gd name="T51" fmla="*/ 2147483647 h 447"/>
              <a:gd name="T52" fmla="*/ 2147483647 w 363"/>
              <a:gd name="T53" fmla="*/ 2147483647 h 447"/>
              <a:gd name="T54" fmla="*/ 2147483647 w 363"/>
              <a:gd name="T55" fmla="*/ 2147483647 h 447"/>
              <a:gd name="T56" fmla="*/ 2147483647 w 363"/>
              <a:gd name="T57" fmla="*/ 2147483647 h 447"/>
              <a:gd name="T58" fmla="*/ 2147483647 w 363"/>
              <a:gd name="T59" fmla="*/ 2147483647 h 447"/>
              <a:gd name="T60" fmla="*/ 2147483647 w 363"/>
              <a:gd name="T61" fmla="*/ 2147483647 h 447"/>
              <a:gd name="T62" fmla="*/ 2147483647 w 363"/>
              <a:gd name="T63" fmla="*/ 2147483647 h 447"/>
              <a:gd name="T64" fmla="*/ 2147483647 w 363"/>
              <a:gd name="T65" fmla="*/ 2147483647 h 447"/>
              <a:gd name="T66" fmla="*/ 2147483647 w 363"/>
              <a:gd name="T67" fmla="*/ 2147483647 h 447"/>
              <a:gd name="T68" fmla="*/ 2147483647 w 363"/>
              <a:gd name="T69" fmla="*/ 2147483647 h 447"/>
              <a:gd name="T70" fmla="*/ 2147483647 w 363"/>
              <a:gd name="T71" fmla="*/ 2147483647 h 447"/>
              <a:gd name="T72" fmla="*/ 2147483647 w 363"/>
              <a:gd name="T73" fmla="*/ 2147483647 h 447"/>
              <a:gd name="T74" fmla="*/ 2147483647 w 363"/>
              <a:gd name="T75" fmla="*/ 2147483647 h 447"/>
              <a:gd name="T76" fmla="*/ 2147483647 w 363"/>
              <a:gd name="T77" fmla="*/ 2147483647 h 447"/>
              <a:gd name="T78" fmla="*/ 2147483647 w 363"/>
              <a:gd name="T79" fmla="*/ 2147483647 h 447"/>
              <a:gd name="T80" fmla="*/ 2147483647 w 363"/>
              <a:gd name="T81" fmla="*/ 2147483647 h 447"/>
              <a:gd name="T82" fmla="*/ 2147483647 w 363"/>
              <a:gd name="T83" fmla="*/ 2147483647 h 447"/>
              <a:gd name="T84" fmla="*/ 2147483647 w 363"/>
              <a:gd name="T85" fmla="*/ 2147483647 h 447"/>
              <a:gd name="T86" fmla="*/ 2147483647 w 363"/>
              <a:gd name="T87" fmla="*/ 2147483647 h 447"/>
              <a:gd name="T88" fmla="*/ 2147483647 w 363"/>
              <a:gd name="T89" fmla="*/ 2147483647 h 447"/>
              <a:gd name="T90" fmla="*/ 2147483647 w 363"/>
              <a:gd name="T91" fmla="*/ 2147483647 h 447"/>
              <a:gd name="T92" fmla="*/ 2147483647 w 363"/>
              <a:gd name="T93" fmla="*/ 2147483647 h 447"/>
              <a:gd name="T94" fmla="*/ 2147483647 w 363"/>
              <a:gd name="T95" fmla="*/ 2147483647 h 447"/>
              <a:gd name="T96" fmla="*/ 2147483647 w 363"/>
              <a:gd name="T97" fmla="*/ 2147483647 h 447"/>
              <a:gd name="T98" fmla="*/ 2147483647 w 363"/>
              <a:gd name="T99" fmla="*/ 2147483647 h 447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363" h="447">
                <a:moveTo>
                  <a:pt x="85" y="38"/>
                </a:moveTo>
                <a:cubicBezTo>
                  <a:pt x="85" y="38"/>
                  <a:pt x="85" y="38"/>
                  <a:pt x="85" y="38"/>
                </a:cubicBezTo>
                <a:cubicBezTo>
                  <a:pt x="85" y="36"/>
                  <a:pt x="84" y="34"/>
                  <a:pt x="83" y="32"/>
                </a:cubicBezTo>
                <a:cubicBezTo>
                  <a:pt x="80" y="29"/>
                  <a:pt x="75" y="29"/>
                  <a:pt x="72" y="32"/>
                </a:cubicBezTo>
                <a:cubicBezTo>
                  <a:pt x="51" y="53"/>
                  <a:pt x="41" y="79"/>
                  <a:pt x="41" y="106"/>
                </a:cubicBezTo>
                <a:cubicBezTo>
                  <a:pt x="41" y="106"/>
                  <a:pt x="41" y="106"/>
                  <a:pt x="41" y="106"/>
                </a:cubicBezTo>
                <a:cubicBezTo>
                  <a:pt x="41" y="132"/>
                  <a:pt x="51" y="159"/>
                  <a:pt x="72" y="179"/>
                </a:cubicBezTo>
                <a:cubicBezTo>
                  <a:pt x="75" y="182"/>
                  <a:pt x="80" y="182"/>
                  <a:pt x="83" y="179"/>
                </a:cubicBezTo>
                <a:cubicBezTo>
                  <a:pt x="84" y="178"/>
                  <a:pt x="85" y="176"/>
                  <a:pt x="85" y="174"/>
                </a:cubicBezTo>
                <a:cubicBezTo>
                  <a:pt x="85" y="174"/>
                  <a:pt x="85" y="174"/>
                  <a:pt x="85" y="174"/>
                </a:cubicBezTo>
                <a:cubicBezTo>
                  <a:pt x="85" y="172"/>
                  <a:pt x="84" y="169"/>
                  <a:pt x="83" y="168"/>
                </a:cubicBezTo>
                <a:cubicBezTo>
                  <a:pt x="66" y="151"/>
                  <a:pt x="57" y="128"/>
                  <a:pt x="57" y="106"/>
                </a:cubicBezTo>
                <a:cubicBezTo>
                  <a:pt x="57" y="83"/>
                  <a:pt x="66" y="61"/>
                  <a:pt x="83" y="44"/>
                </a:cubicBezTo>
                <a:cubicBezTo>
                  <a:pt x="84" y="42"/>
                  <a:pt x="85" y="40"/>
                  <a:pt x="85" y="38"/>
                </a:cubicBezTo>
                <a:close/>
                <a:moveTo>
                  <a:pt x="48" y="191"/>
                </a:moveTo>
                <a:cubicBezTo>
                  <a:pt x="48" y="191"/>
                  <a:pt x="47" y="191"/>
                  <a:pt x="47" y="190"/>
                </a:cubicBezTo>
                <a:cubicBezTo>
                  <a:pt x="45" y="188"/>
                  <a:pt x="44" y="186"/>
                  <a:pt x="42" y="184"/>
                </a:cubicBezTo>
                <a:cubicBezTo>
                  <a:pt x="42" y="184"/>
                  <a:pt x="42" y="184"/>
                  <a:pt x="42" y="184"/>
                </a:cubicBezTo>
                <a:cubicBezTo>
                  <a:pt x="41" y="182"/>
                  <a:pt x="40" y="181"/>
                  <a:pt x="39" y="180"/>
                </a:cubicBezTo>
                <a:cubicBezTo>
                  <a:pt x="33" y="171"/>
                  <a:pt x="28" y="162"/>
                  <a:pt x="24" y="152"/>
                </a:cubicBezTo>
                <a:cubicBezTo>
                  <a:pt x="24" y="151"/>
                  <a:pt x="23" y="149"/>
                  <a:pt x="23" y="148"/>
                </a:cubicBezTo>
                <a:cubicBezTo>
                  <a:pt x="22" y="147"/>
                  <a:pt x="22" y="147"/>
                  <a:pt x="22" y="146"/>
                </a:cubicBezTo>
                <a:cubicBezTo>
                  <a:pt x="22" y="145"/>
                  <a:pt x="21" y="143"/>
                  <a:pt x="21" y="142"/>
                </a:cubicBezTo>
                <a:cubicBezTo>
                  <a:pt x="21" y="141"/>
                  <a:pt x="20" y="141"/>
                  <a:pt x="20" y="140"/>
                </a:cubicBezTo>
                <a:cubicBezTo>
                  <a:pt x="20" y="139"/>
                  <a:pt x="20" y="137"/>
                  <a:pt x="19" y="136"/>
                </a:cubicBezTo>
                <a:cubicBezTo>
                  <a:pt x="19" y="135"/>
                  <a:pt x="19" y="135"/>
                  <a:pt x="19" y="134"/>
                </a:cubicBezTo>
                <a:cubicBezTo>
                  <a:pt x="18" y="133"/>
                  <a:pt x="18" y="131"/>
                  <a:pt x="18" y="130"/>
                </a:cubicBezTo>
                <a:cubicBezTo>
                  <a:pt x="18" y="129"/>
                  <a:pt x="18" y="128"/>
                  <a:pt x="17" y="127"/>
                </a:cubicBezTo>
                <a:cubicBezTo>
                  <a:pt x="17" y="126"/>
                  <a:pt x="17" y="125"/>
                  <a:pt x="17" y="124"/>
                </a:cubicBezTo>
                <a:cubicBezTo>
                  <a:pt x="17" y="123"/>
                  <a:pt x="17" y="122"/>
                  <a:pt x="17" y="121"/>
                </a:cubicBezTo>
                <a:cubicBezTo>
                  <a:pt x="16" y="120"/>
                  <a:pt x="16" y="119"/>
                  <a:pt x="16" y="118"/>
                </a:cubicBezTo>
                <a:cubicBezTo>
                  <a:pt x="16" y="117"/>
                  <a:pt x="16" y="116"/>
                  <a:pt x="16" y="114"/>
                </a:cubicBezTo>
                <a:cubicBezTo>
                  <a:pt x="16" y="113"/>
                  <a:pt x="16" y="113"/>
                  <a:pt x="16" y="112"/>
                </a:cubicBezTo>
                <a:cubicBezTo>
                  <a:pt x="16" y="110"/>
                  <a:pt x="16" y="108"/>
                  <a:pt x="16" y="106"/>
                </a:cubicBezTo>
                <a:cubicBezTo>
                  <a:pt x="16" y="106"/>
                  <a:pt x="16" y="106"/>
                  <a:pt x="16" y="106"/>
                </a:cubicBezTo>
                <a:cubicBezTo>
                  <a:pt x="16" y="106"/>
                  <a:pt x="16" y="106"/>
                  <a:pt x="16" y="106"/>
                </a:cubicBezTo>
                <a:cubicBezTo>
                  <a:pt x="16" y="104"/>
                  <a:pt x="16" y="102"/>
                  <a:pt x="16" y="100"/>
                </a:cubicBezTo>
                <a:cubicBezTo>
                  <a:pt x="16" y="99"/>
                  <a:pt x="16" y="98"/>
                  <a:pt x="16" y="97"/>
                </a:cubicBezTo>
                <a:cubicBezTo>
                  <a:pt x="16" y="96"/>
                  <a:pt x="16" y="95"/>
                  <a:pt x="16" y="93"/>
                </a:cubicBezTo>
                <a:cubicBezTo>
                  <a:pt x="16" y="92"/>
                  <a:pt x="16" y="92"/>
                  <a:pt x="17" y="91"/>
                </a:cubicBezTo>
                <a:cubicBezTo>
                  <a:pt x="17" y="90"/>
                  <a:pt x="17" y="88"/>
                  <a:pt x="17" y="87"/>
                </a:cubicBezTo>
                <a:cubicBezTo>
                  <a:pt x="17" y="86"/>
                  <a:pt x="17" y="85"/>
                  <a:pt x="17" y="84"/>
                </a:cubicBezTo>
                <a:cubicBezTo>
                  <a:pt x="18" y="83"/>
                  <a:pt x="18" y="82"/>
                  <a:pt x="18" y="81"/>
                </a:cubicBezTo>
                <a:cubicBezTo>
                  <a:pt x="18" y="80"/>
                  <a:pt x="18" y="79"/>
                  <a:pt x="19" y="78"/>
                </a:cubicBezTo>
                <a:cubicBezTo>
                  <a:pt x="19" y="77"/>
                  <a:pt x="19" y="76"/>
                  <a:pt x="19" y="75"/>
                </a:cubicBezTo>
                <a:cubicBezTo>
                  <a:pt x="20" y="74"/>
                  <a:pt x="20" y="73"/>
                  <a:pt x="20" y="71"/>
                </a:cubicBezTo>
                <a:cubicBezTo>
                  <a:pt x="20" y="71"/>
                  <a:pt x="21" y="70"/>
                  <a:pt x="21" y="70"/>
                </a:cubicBezTo>
                <a:cubicBezTo>
                  <a:pt x="21" y="68"/>
                  <a:pt x="22" y="67"/>
                  <a:pt x="22" y="65"/>
                </a:cubicBezTo>
                <a:cubicBezTo>
                  <a:pt x="22" y="65"/>
                  <a:pt x="22" y="65"/>
                  <a:pt x="23" y="64"/>
                </a:cubicBezTo>
                <a:cubicBezTo>
                  <a:pt x="23" y="63"/>
                  <a:pt x="24" y="61"/>
                  <a:pt x="24" y="60"/>
                </a:cubicBezTo>
                <a:cubicBezTo>
                  <a:pt x="28" y="50"/>
                  <a:pt x="33" y="40"/>
                  <a:pt x="39" y="32"/>
                </a:cubicBezTo>
                <a:cubicBezTo>
                  <a:pt x="40" y="30"/>
                  <a:pt x="41" y="29"/>
                  <a:pt x="42" y="28"/>
                </a:cubicBezTo>
                <a:cubicBezTo>
                  <a:pt x="42" y="28"/>
                  <a:pt x="42" y="27"/>
                  <a:pt x="42" y="27"/>
                </a:cubicBezTo>
                <a:cubicBezTo>
                  <a:pt x="44" y="25"/>
                  <a:pt x="45" y="23"/>
                  <a:pt x="47" y="21"/>
                </a:cubicBezTo>
                <a:cubicBezTo>
                  <a:pt x="47" y="21"/>
                  <a:pt x="48" y="21"/>
                  <a:pt x="48" y="20"/>
                </a:cubicBezTo>
                <a:cubicBezTo>
                  <a:pt x="50" y="18"/>
                  <a:pt x="52" y="16"/>
                  <a:pt x="54" y="14"/>
                </a:cubicBezTo>
                <a:cubicBezTo>
                  <a:pt x="55" y="13"/>
                  <a:pt x="56" y="11"/>
                  <a:pt x="56" y="9"/>
                </a:cubicBezTo>
                <a:cubicBezTo>
                  <a:pt x="56" y="8"/>
                  <a:pt x="56" y="7"/>
                  <a:pt x="56" y="6"/>
                </a:cubicBezTo>
                <a:cubicBezTo>
                  <a:pt x="55" y="6"/>
                  <a:pt x="55" y="6"/>
                  <a:pt x="55" y="6"/>
                </a:cubicBezTo>
                <a:cubicBezTo>
                  <a:pt x="55" y="6"/>
                  <a:pt x="55" y="6"/>
                  <a:pt x="55" y="6"/>
                </a:cubicBezTo>
                <a:cubicBezTo>
                  <a:pt x="55" y="5"/>
                  <a:pt x="54" y="4"/>
                  <a:pt x="54" y="3"/>
                </a:cubicBezTo>
                <a:cubicBezTo>
                  <a:pt x="52" y="2"/>
                  <a:pt x="51" y="1"/>
                  <a:pt x="49" y="1"/>
                </a:cubicBezTo>
                <a:cubicBezTo>
                  <a:pt x="47" y="0"/>
                  <a:pt x="44" y="1"/>
                  <a:pt x="42" y="3"/>
                </a:cubicBezTo>
                <a:cubicBezTo>
                  <a:pt x="40" y="5"/>
                  <a:pt x="38" y="7"/>
                  <a:pt x="36" y="10"/>
                </a:cubicBezTo>
                <a:cubicBezTo>
                  <a:pt x="36" y="10"/>
                  <a:pt x="35" y="11"/>
                  <a:pt x="35" y="11"/>
                </a:cubicBezTo>
                <a:cubicBezTo>
                  <a:pt x="33" y="13"/>
                  <a:pt x="31" y="15"/>
                  <a:pt x="30" y="17"/>
                </a:cubicBezTo>
                <a:cubicBezTo>
                  <a:pt x="29" y="18"/>
                  <a:pt x="29" y="18"/>
                  <a:pt x="29" y="18"/>
                </a:cubicBezTo>
                <a:cubicBezTo>
                  <a:pt x="29" y="18"/>
                  <a:pt x="29" y="18"/>
                  <a:pt x="29" y="18"/>
                </a:cubicBezTo>
                <a:cubicBezTo>
                  <a:pt x="28" y="20"/>
                  <a:pt x="27" y="21"/>
                  <a:pt x="26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19" y="33"/>
                  <a:pt x="14" y="43"/>
                  <a:pt x="9" y="53"/>
                </a:cubicBezTo>
                <a:cubicBezTo>
                  <a:pt x="9" y="53"/>
                  <a:pt x="9" y="53"/>
                  <a:pt x="9" y="53"/>
                </a:cubicBezTo>
                <a:cubicBezTo>
                  <a:pt x="9" y="53"/>
                  <a:pt x="9" y="53"/>
                  <a:pt x="9" y="53"/>
                </a:cubicBezTo>
                <a:cubicBezTo>
                  <a:pt x="9" y="55"/>
                  <a:pt x="8" y="57"/>
                  <a:pt x="7" y="59"/>
                </a:cubicBezTo>
                <a:cubicBezTo>
                  <a:pt x="7" y="59"/>
                  <a:pt x="7" y="60"/>
                  <a:pt x="7" y="60"/>
                </a:cubicBezTo>
                <a:cubicBezTo>
                  <a:pt x="6" y="62"/>
                  <a:pt x="6" y="64"/>
                  <a:pt x="5" y="65"/>
                </a:cubicBezTo>
                <a:cubicBezTo>
                  <a:pt x="5" y="66"/>
                  <a:pt x="5" y="66"/>
                  <a:pt x="5" y="67"/>
                </a:cubicBezTo>
                <a:cubicBezTo>
                  <a:pt x="4" y="69"/>
                  <a:pt x="4" y="70"/>
                  <a:pt x="4" y="72"/>
                </a:cubicBezTo>
                <a:cubicBezTo>
                  <a:pt x="3" y="73"/>
                  <a:pt x="3" y="73"/>
                  <a:pt x="3" y="74"/>
                </a:cubicBezTo>
                <a:cubicBezTo>
                  <a:pt x="3" y="75"/>
                  <a:pt x="3" y="77"/>
                  <a:pt x="2" y="78"/>
                </a:cubicBezTo>
                <a:cubicBezTo>
                  <a:pt x="2" y="79"/>
                  <a:pt x="2" y="80"/>
                  <a:pt x="2" y="81"/>
                </a:cubicBezTo>
                <a:cubicBezTo>
                  <a:pt x="2" y="82"/>
                  <a:pt x="1" y="84"/>
                  <a:pt x="1" y="85"/>
                </a:cubicBezTo>
                <a:cubicBezTo>
                  <a:pt x="1" y="86"/>
                  <a:pt x="1" y="87"/>
                  <a:pt x="1" y="89"/>
                </a:cubicBezTo>
                <a:cubicBezTo>
                  <a:pt x="1" y="90"/>
                  <a:pt x="0" y="91"/>
                  <a:pt x="0" y="92"/>
                </a:cubicBezTo>
                <a:cubicBezTo>
                  <a:pt x="0" y="93"/>
                  <a:pt x="0" y="95"/>
                  <a:pt x="0" y="96"/>
                </a:cubicBezTo>
                <a:cubicBezTo>
                  <a:pt x="0" y="97"/>
                  <a:pt x="0" y="98"/>
                  <a:pt x="0" y="99"/>
                </a:cubicBezTo>
                <a:cubicBezTo>
                  <a:pt x="0" y="101"/>
                  <a:pt x="0" y="103"/>
                  <a:pt x="0" y="10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8"/>
                  <a:pt x="0" y="111"/>
                  <a:pt x="0" y="113"/>
                </a:cubicBezTo>
                <a:cubicBezTo>
                  <a:pt x="0" y="114"/>
                  <a:pt x="0" y="115"/>
                  <a:pt x="0" y="115"/>
                </a:cubicBezTo>
                <a:cubicBezTo>
                  <a:pt x="0" y="117"/>
                  <a:pt x="0" y="118"/>
                  <a:pt x="0" y="120"/>
                </a:cubicBezTo>
                <a:cubicBezTo>
                  <a:pt x="0" y="121"/>
                  <a:pt x="1" y="122"/>
                  <a:pt x="1" y="123"/>
                </a:cubicBezTo>
                <a:cubicBezTo>
                  <a:pt x="1" y="124"/>
                  <a:pt x="1" y="125"/>
                  <a:pt x="1" y="127"/>
                </a:cubicBezTo>
                <a:cubicBezTo>
                  <a:pt x="1" y="128"/>
                  <a:pt x="2" y="129"/>
                  <a:pt x="2" y="130"/>
                </a:cubicBezTo>
                <a:cubicBezTo>
                  <a:pt x="2" y="131"/>
                  <a:pt x="2" y="132"/>
                  <a:pt x="2" y="133"/>
                </a:cubicBezTo>
                <a:cubicBezTo>
                  <a:pt x="3" y="135"/>
                  <a:pt x="3" y="136"/>
                  <a:pt x="3" y="138"/>
                </a:cubicBezTo>
                <a:cubicBezTo>
                  <a:pt x="3" y="138"/>
                  <a:pt x="3" y="139"/>
                  <a:pt x="4" y="140"/>
                </a:cubicBezTo>
                <a:cubicBezTo>
                  <a:pt x="4" y="141"/>
                  <a:pt x="4" y="143"/>
                  <a:pt x="5" y="145"/>
                </a:cubicBezTo>
                <a:cubicBezTo>
                  <a:pt x="5" y="145"/>
                  <a:pt x="5" y="146"/>
                  <a:pt x="5" y="146"/>
                </a:cubicBezTo>
                <a:cubicBezTo>
                  <a:pt x="6" y="148"/>
                  <a:pt x="6" y="150"/>
                  <a:pt x="7" y="152"/>
                </a:cubicBezTo>
                <a:cubicBezTo>
                  <a:pt x="7" y="152"/>
                  <a:pt x="7" y="152"/>
                  <a:pt x="7" y="152"/>
                </a:cubicBezTo>
                <a:cubicBezTo>
                  <a:pt x="8" y="154"/>
                  <a:pt x="9" y="156"/>
                  <a:pt x="9" y="158"/>
                </a:cubicBezTo>
                <a:cubicBezTo>
                  <a:pt x="9" y="158"/>
                  <a:pt x="9" y="158"/>
                  <a:pt x="9" y="158"/>
                </a:cubicBezTo>
                <a:cubicBezTo>
                  <a:pt x="9" y="158"/>
                  <a:pt x="9" y="158"/>
                  <a:pt x="9" y="158"/>
                </a:cubicBezTo>
                <a:cubicBezTo>
                  <a:pt x="14" y="169"/>
                  <a:pt x="19" y="179"/>
                  <a:pt x="25" y="188"/>
                </a:cubicBezTo>
                <a:cubicBezTo>
                  <a:pt x="25" y="188"/>
                  <a:pt x="25" y="188"/>
                  <a:pt x="25" y="188"/>
                </a:cubicBezTo>
                <a:cubicBezTo>
                  <a:pt x="25" y="188"/>
                  <a:pt x="25" y="189"/>
                  <a:pt x="26" y="189"/>
                </a:cubicBezTo>
                <a:cubicBezTo>
                  <a:pt x="27" y="190"/>
                  <a:pt x="28" y="192"/>
                  <a:pt x="29" y="193"/>
                </a:cubicBezTo>
                <a:cubicBezTo>
                  <a:pt x="29" y="193"/>
                  <a:pt x="29" y="194"/>
                  <a:pt x="29" y="194"/>
                </a:cubicBezTo>
                <a:cubicBezTo>
                  <a:pt x="29" y="194"/>
                  <a:pt x="29" y="194"/>
                  <a:pt x="30" y="194"/>
                </a:cubicBezTo>
                <a:cubicBezTo>
                  <a:pt x="31" y="196"/>
                  <a:pt x="33" y="198"/>
                  <a:pt x="35" y="201"/>
                </a:cubicBezTo>
                <a:cubicBezTo>
                  <a:pt x="35" y="201"/>
                  <a:pt x="36" y="201"/>
                  <a:pt x="36" y="202"/>
                </a:cubicBezTo>
                <a:cubicBezTo>
                  <a:pt x="38" y="204"/>
                  <a:pt x="40" y="206"/>
                  <a:pt x="42" y="209"/>
                </a:cubicBezTo>
                <a:cubicBezTo>
                  <a:pt x="44" y="211"/>
                  <a:pt x="47" y="211"/>
                  <a:pt x="49" y="211"/>
                </a:cubicBezTo>
                <a:cubicBezTo>
                  <a:pt x="51" y="211"/>
                  <a:pt x="52" y="210"/>
                  <a:pt x="54" y="209"/>
                </a:cubicBezTo>
                <a:cubicBezTo>
                  <a:pt x="54" y="208"/>
                  <a:pt x="55" y="207"/>
                  <a:pt x="55" y="206"/>
                </a:cubicBezTo>
                <a:cubicBezTo>
                  <a:pt x="55" y="206"/>
                  <a:pt x="55" y="206"/>
                  <a:pt x="55" y="206"/>
                </a:cubicBezTo>
                <a:cubicBezTo>
                  <a:pt x="55" y="206"/>
                  <a:pt x="55" y="206"/>
                  <a:pt x="56" y="205"/>
                </a:cubicBezTo>
                <a:cubicBezTo>
                  <a:pt x="56" y="205"/>
                  <a:pt x="56" y="204"/>
                  <a:pt x="56" y="203"/>
                </a:cubicBezTo>
                <a:cubicBezTo>
                  <a:pt x="56" y="201"/>
                  <a:pt x="55" y="199"/>
                  <a:pt x="54" y="197"/>
                </a:cubicBezTo>
                <a:cubicBezTo>
                  <a:pt x="52" y="195"/>
                  <a:pt x="50" y="193"/>
                  <a:pt x="48" y="191"/>
                </a:cubicBezTo>
                <a:close/>
                <a:moveTo>
                  <a:pt x="207" y="60"/>
                </a:moveTo>
                <a:cubicBezTo>
                  <a:pt x="158" y="60"/>
                  <a:pt x="158" y="60"/>
                  <a:pt x="158" y="60"/>
                </a:cubicBezTo>
                <a:cubicBezTo>
                  <a:pt x="147" y="60"/>
                  <a:pt x="138" y="69"/>
                  <a:pt x="138" y="80"/>
                </a:cubicBezTo>
                <a:cubicBezTo>
                  <a:pt x="138" y="439"/>
                  <a:pt x="138" y="439"/>
                  <a:pt x="138" y="439"/>
                </a:cubicBezTo>
                <a:cubicBezTo>
                  <a:pt x="138" y="443"/>
                  <a:pt x="142" y="447"/>
                  <a:pt x="146" y="447"/>
                </a:cubicBezTo>
                <a:cubicBezTo>
                  <a:pt x="151" y="447"/>
                  <a:pt x="154" y="443"/>
                  <a:pt x="154" y="439"/>
                </a:cubicBezTo>
                <a:cubicBezTo>
                  <a:pt x="154" y="420"/>
                  <a:pt x="154" y="420"/>
                  <a:pt x="154" y="420"/>
                </a:cubicBezTo>
                <a:cubicBezTo>
                  <a:pt x="211" y="363"/>
                  <a:pt x="211" y="363"/>
                  <a:pt x="211" y="363"/>
                </a:cubicBezTo>
                <a:cubicBezTo>
                  <a:pt x="211" y="439"/>
                  <a:pt x="211" y="439"/>
                  <a:pt x="211" y="439"/>
                </a:cubicBezTo>
                <a:cubicBezTo>
                  <a:pt x="211" y="443"/>
                  <a:pt x="215" y="447"/>
                  <a:pt x="219" y="447"/>
                </a:cubicBezTo>
                <a:cubicBezTo>
                  <a:pt x="223" y="447"/>
                  <a:pt x="227" y="443"/>
                  <a:pt x="227" y="439"/>
                </a:cubicBezTo>
                <a:cubicBezTo>
                  <a:pt x="227" y="80"/>
                  <a:pt x="227" y="80"/>
                  <a:pt x="227" y="80"/>
                </a:cubicBezTo>
                <a:cubicBezTo>
                  <a:pt x="227" y="69"/>
                  <a:pt x="218" y="60"/>
                  <a:pt x="207" y="60"/>
                </a:cubicBezTo>
                <a:close/>
                <a:moveTo>
                  <a:pt x="154" y="80"/>
                </a:moveTo>
                <a:cubicBezTo>
                  <a:pt x="154" y="78"/>
                  <a:pt x="156" y="76"/>
                  <a:pt x="158" y="76"/>
                </a:cubicBezTo>
                <a:cubicBezTo>
                  <a:pt x="198" y="76"/>
                  <a:pt x="198" y="76"/>
                  <a:pt x="198" y="76"/>
                </a:cubicBezTo>
                <a:cubicBezTo>
                  <a:pt x="154" y="120"/>
                  <a:pt x="154" y="120"/>
                  <a:pt x="154" y="120"/>
                </a:cubicBezTo>
                <a:lnTo>
                  <a:pt x="154" y="80"/>
                </a:lnTo>
                <a:close/>
                <a:moveTo>
                  <a:pt x="154" y="155"/>
                </a:moveTo>
                <a:cubicBezTo>
                  <a:pt x="207" y="207"/>
                  <a:pt x="207" y="207"/>
                  <a:pt x="207" y="207"/>
                </a:cubicBezTo>
                <a:cubicBezTo>
                  <a:pt x="154" y="260"/>
                  <a:pt x="154" y="260"/>
                  <a:pt x="154" y="260"/>
                </a:cubicBezTo>
                <a:lnTo>
                  <a:pt x="154" y="155"/>
                </a:lnTo>
                <a:close/>
                <a:moveTo>
                  <a:pt x="154" y="397"/>
                </a:moveTo>
                <a:cubicBezTo>
                  <a:pt x="154" y="294"/>
                  <a:pt x="154" y="294"/>
                  <a:pt x="154" y="294"/>
                </a:cubicBezTo>
                <a:cubicBezTo>
                  <a:pt x="206" y="346"/>
                  <a:pt x="206" y="346"/>
                  <a:pt x="206" y="346"/>
                </a:cubicBezTo>
                <a:lnTo>
                  <a:pt x="154" y="397"/>
                </a:lnTo>
                <a:close/>
                <a:moveTo>
                  <a:pt x="211" y="328"/>
                </a:moveTo>
                <a:cubicBezTo>
                  <a:pt x="160" y="277"/>
                  <a:pt x="160" y="277"/>
                  <a:pt x="160" y="277"/>
                </a:cubicBezTo>
                <a:cubicBezTo>
                  <a:pt x="211" y="226"/>
                  <a:pt x="211" y="226"/>
                  <a:pt x="211" y="226"/>
                </a:cubicBezTo>
                <a:lnTo>
                  <a:pt x="211" y="328"/>
                </a:lnTo>
                <a:close/>
                <a:moveTo>
                  <a:pt x="211" y="189"/>
                </a:moveTo>
                <a:cubicBezTo>
                  <a:pt x="159" y="137"/>
                  <a:pt x="159" y="137"/>
                  <a:pt x="159" y="137"/>
                </a:cubicBezTo>
                <a:cubicBezTo>
                  <a:pt x="211" y="86"/>
                  <a:pt x="211" y="86"/>
                  <a:pt x="211" y="86"/>
                </a:cubicBezTo>
                <a:lnTo>
                  <a:pt x="211" y="189"/>
                </a:lnTo>
                <a:close/>
                <a:moveTo>
                  <a:pt x="107" y="58"/>
                </a:moveTo>
                <a:cubicBezTo>
                  <a:pt x="103" y="58"/>
                  <a:pt x="99" y="62"/>
                  <a:pt x="99" y="66"/>
                </a:cubicBezTo>
                <a:cubicBezTo>
                  <a:pt x="99" y="144"/>
                  <a:pt x="99" y="144"/>
                  <a:pt x="99" y="144"/>
                </a:cubicBezTo>
                <a:cubicBezTo>
                  <a:pt x="99" y="148"/>
                  <a:pt x="103" y="152"/>
                  <a:pt x="107" y="152"/>
                </a:cubicBezTo>
                <a:cubicBezTo>
                  <a:pt x="111" y="152"/>
                  <a:pt x="115" y="148"/>
                  <a:pt x="115" y="144"/>
                </a:cubicBezTo>
                <a:cubicBezTo>
                  <a:pt x="115" y="66"/>
                  <a:pt x="115" y="66"/>
                  <a:pt x="115" y="66"/>
                </a:cubicBezTo>
                <a:cubicBezTo>
                  <a:pt x="115" y="62"/>
                  <a:pt x="111" y="58"/>
                  <a:pt x="107" y="58"/>
                </a:cubicBezTo>
                <a:close/>
                <a:moveTo>
                  <a:pt x="320" y="28"/>
                </a:moveTo>
                <a:cubicBezTo>
                  <a:pt x="322" y="29"/>
                  <a:pt x="323" y="31"/>
                  <a:pt x="324" y="33"/>
                </a:cubicBezTo>
                <a:cubicBezTo>
                  <a:pt x="327" y="36"/>
                  <a:pt x="332" y="37"/>
                  <a:pt x="335" y="35"/>
                </a:cubicBezTo>
                <a:cubicBezTo>
                  <a:pt x="339" y="32"/>
                  <a:pt x="340" y="27"/>
                  <a:pt x="337" y="23"/>
                </a:cubicBezTo>
                <a:cubicBezTo>
                  <a:pt x="336" y="22"/>
                  <a:pt x="335" y="20"/>
                  <a:pt x="333" y="18"/>
                </a:cubicBezTo>
                <a:cubicBezTo>
                  <a:pt x="329" y="13"/>
                  <a:pt x="325" y="8"/>
                  <a:pt x="320" y="3"/>
                </a:cubicBezTo>
                <a:cubicBezTo>
                  <a:pt x="317" y="0"/>
                  <a:pt x="312" y="0"/>
                  <a:pt x="309" y="3"/>
                </a:cubicBezTo>
                <a:cubicBezTo>
                  <a:pt x="307" y="4"/>
                  <a:pt x="306" y="7"/>
                  <a:pt x="306" y="9"/>
                </a:cubicBezTo>
                <a:cubicBezTo>
                  <a:pt x="306" y="11"/>
                  <a:pt x="307" y="13"/>
                  <a:pt x="309" y="14"/>
                </a:cubicBezTo>
                <a:cubicBezTo>
                  <a:pt x="313" y="18"/>
                  <a:pt x="317" y="23"/>
                  <a:pt x="320" y="28"/>
                </a:cubicBezTo>
                <a:close/>
                <a:moveTo>
                  <a:pt x="257" y="59"/>
                </a:moveTo>
                <a:cubicBezTo>
                  <a:pt x="252" y="59"/>
                  <a:pt x="249" y="63"/>
                  <a:pt x="249" y="67"/>
                </a:cubicBezTo>
                <a:cubicBezTo>
                  <a:pt x="249" y="145"/>
                  <a:pt x="249" y="145"/>
                  <a:pt x="249" y="145"/>
                </a:cubicBezTo>
                <a:cubicBezTo>
                  <a:pt x="249" y="149"/>
                  <a:pt x="252" y="153"/>
                  <a:pt x="257" y="153"/>
                </a:cubicBezTo>
                <a:cubicBezTo>
                  <a:pt x="261" y="153"/>
                  <a:pt x="265" y="149"/>
                  <a:pt x="265" y="145"/>
                </a:cubicBezTo>
                <a:cubicBezTo>
                  <a:pt x="265" y="67"/>
                  <a:pt x="265" y="67"/>
                  <a:pt x="265" y="67"/>
                </a:cubicBezTo>
                <a:cubicBezTo>
                  <a:pt x="265" y="63"/>
                  <a:pt x="261" y="59"/>
                  <a:pt x="257" y="59"/>
                </a:cubicBezTo>
                <a:close/>
                <a:moveTo>
                  <a:pt x="291" y="32"/>
                </a:moveTo>
                <a:cubicBezTo>
                  <a:pt x="288" y="29"/>
                  <a:pt x="283" y="29"/>
                  <a:pt x="279" y="32"/>
                </a:cubicBezTo>
                <a:cubicBezTo>
                  <a:pt x="278" y="34"/>
                  <a:pt x="277" y="36"/>
                  <a:pt x="277" y="38"/>
                </a:cubicBezTo>
                <a:cubicBezTo>
                  <a:pt x="277" y="40"/>
                  <a:pt x="278" y="42"/>
                  <a:pt x="279" y="44"/>
                </a:cubicBezTo>
                <a:cubicBezTo>
                  <a:pt x="297" y="61"/>
                  <a:pt x="305" y="83"/>
                  <a:pt x="305" y="106"/>
                </a:cubicBezTo>
                <a:cubicBezTo>
                  <a:pt x="305" y="128"/>
                  <a:pt x="297" y="151"/>
                  <a:pt x="279" y="168"/>
                </a:cubicBezTo>
                <a:cubicBezTo>
                  <a:pt x="279" y="168"/>
                  <a:pt x="279" y="168"/>
                  <a:pt x="279" y="168"/>
                </a:cubicBezTo>
                <a:cubicBezTo>
                  <a:pt x="276" y="171"/>
                  <a:pt x="276" y="176"/>
                  <a:pt x="279" y="179"/>
                </a:cubicBezTo>
                <a:cubicBezTo>
                  <a:pt x="283" y="182"/>
                  <a:pt x="288" y="182"/>
                  <a:pt x="291" y="179"/>
                </a:cubicBezTo>
                <a:cubicBezTo>
                  <a:pt x="311" y="159"/>
                  <a:pt x="321" y="132"/>
                  <a:pt x="321" y="106"/>
                </a:cubicBezTo>
                <a:cubicBezTo>
                  <a:pt x="321" y="79"/>
                  <a:pt x="311" y="53"/>
                  <a:pt x="291" y="32"/>
                </a:cubicBezTo>
                <a:close/>
                <a:moveTo>
                  <a:pt x="353" y="53"/>
                </a:moveTo>
                <a:cubicBezTo>
                  <a:pt x="351" y="49"/>
                  <a:pt x="347" y="47"/>
                  <a:pt x="343" y="49"/>
                </a:cubicBezTo>
                <a:cubicBezTo>
                  <a:pt x="338" y="50"/>
                  <a:pt x="336" y="55"/>
                  <a:pt x="338" y="59"/>
                </a:cubicBezTo>
                <a:cubicBezTo>
                  <a:pt x="344" y="74"/>
                  <a:pt x="347" y="90"/>
                  <a:pt x="347" y="106"/>
                </a:cubicBezTo>
                <a:cubicBezTo>
                  <a:pt x="347" y="140"/>
                  <a:pt x="333" y="173"/>
                  <a:pt x="309" y="197"/>
                </a:cubicBezTo>
                <a:cubicBezTo>
                  <a:pt x="307" y="199"/>
                  <a:pt x="306" y="201"/>
                  <a:pt x="306" y="203"/>
                </a:cubicBezTo>
                <a:cubicBezTo>
                  <a:pt x="306" y="205"/>
                  <a:pt x="307" y="207"/>
                  <a:pt x="309" y="209"/>
                </a:cubicBezTo>
                <a:cubicBezTo>
                  <a:pt x="312" y="212"/>
                  <a:pt x="317" y="212"/>
                  <a:pt x="320" y="209"/>
                </a:cubicBezTo>
                <a:cubicBezTo>
                  <a:pt x="348" y="181"/>
                  <a:pt x="363" y="145"/>
                  <a:pt x="363" y="106"/>
                </a:cubicBezTo>
                <a:cubicBezTo>
                  <a:pt x="363" y="88"/>
                  <a:pt x="359" y="70"/>
                  <a:pt x="353" y="53"/>
                </a:cubicBezTo>
                <a:close/>
              </a:path>
            </a:pathLst>
          </a:custGeom>
          <a:solidFill>
            <a:srgbClr val="5858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39" name="TextBox 38"/>
          <p:cNvSpPr txBox="1"/>
          <p:nvPr/>
        </p:nvSpPr>
        <p:spPr>
          <a:xfrm>
            <a:off x="10776351" y="5505103"/>
            <a:ext cx="13538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3399FF"/>
                </a:solidFill>
              </a:rPr>
              <a:t>NR gNB Standalone</a:t>
            </a:r>
            <a:endParaRPr lang="en-US" sz="1400" b="1" dirty="0">
              <a:solidFill>
                <a:srgbClr val="3399FF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403851" y="5472242"/>
            <a:ext cx="12951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 smtClean="0">
                <a:solidFill>
                  <a:srgbClr val="3399FF"/>
                </a:solidFill>
              </a:rPr>
              <a:t>eLTE eNB</a:t>
            </a:r>
            <a:endParaRPr lang="en-US" sz="1400" b="1" dirty="0">
              <a:solidFill>
                <a:srgbClr val="3399FF"/>
              </a:solidFill>
            </a:endParaRPr>
          </a:p>
        </p:txBody>
      </p:sp>
      <p:sp>
        <p:nvSpPr>
          <p:cNvPr id="42" name="Rounded Rectangle 41"/>
          <p:cNvSpPr/>
          <p:nvPr/>
        </p:nvSpPr>
        <p:spPr bwMode="auto">
          <a:xfrm>
            <a:off x="10612704" y="3353176"/>
            <a:ext cx="1121434" cy="467603"/>
          </a:xfrm>
          <a:prstGeom prst="roundRect">
            <a:avLst/>
          </a:prstGeom>
          <a:solidFill>
            <a:srgbClr val="FFFF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algn="ctr" defTabSz="685891" fontAlgn="base">
              <a:spcBef>
                <a:spcPct val="50000"/>
              </a:spcBef>
              <a:spcAft>
                <a:spcPct val="0"/>
              </a:spcAft>
            </a:pPr>
            <a:r>
              <a:rPr lang="en-US" b="1" dirty="0" smtClean="0"/>
              <a:t>NG CN</a:t>
            </a:r>
            <a:endParaRPr lang="en-US" b="1" dirty="0" smtClean="0"/>
          </a:p>
        </p:txBody>
      </p:sp>
      <p:cxnSp>
        <p:nvCxnSpPr>
          <p:cNvPr id="44" name="Straight Connector 43"/>
          <p:cNvCxnSpPr/>
          <p:nvPr/>
        </p:nvCxnSpPr>
        <p:spPr bwMode="auto">
          <a:xfrm flipV="1">
            <a:off x="11155276" y="3817067"/>
            <a:ext cx="6944" cy="1213227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00B050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sp>
        <p:nvSpPr>
          <p:cNvPr id="9" name="Oval 8"/>
          <p:cNvSpPr/>
          <p:nvPr/>
        </p:nvSpPr>
        <p:spPr bwMode="auto">
          <a:xfrm>
            <a:off x="1945540" y="5392712"/>
            <a:ext cx="653079" cy="19138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defTabSz="685891" fontAlgn="base">
              <a:spcBef>
                <a:spcPct val="50000"/>
              </a:spcBef>
              <a:spcAft>
                <a:spcPct val="0"/>
              </a:spcAft>
            </a:pPr>
            <a:endParaRPr lang="en-US" sz="1500">
              <a:latin typeface="Arial" charset="0"/>
            </a:endParaRPr>
          </a:p>
        </p:txBody>
      </p:sp>
      <p:cxnSp>
        <p:nvCxnSpPr>
          <p:cNvPr id="13" name="Straight Connector 12"/>
          <p:cNvCxnSpPr/>
          <p:nvPr/>
        </p:nvCxnSpPr>
        <p:spPr bwMode="auto">
          <a:xfrm>
            <a:off x="1085264" y="5527298"/>
            <a:ext cx="1115960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2" name="Freeform 21"/>
          <p:cNvSpPr>
            <a:spLocks noChangeAspect="1" noEditPoints="1"/>
          </p:cNvSpPr>
          <p:nvPr/>
        </p:nvSpPr>
        <p:spPr bwMode="auto">
          <a:xfrm>
            <a:off x="2072351" y="5044412"/>
            <a:ext cx="399458" cy="491512"/>
          </a:xfrm>
          <a:custGeom>
            <a:avLst/>
            <a:gdLst>
              <a:gd name="T0" fmla="*/ 2147483647 w 363"/>
              <a:gd name="T1" fmla="*/ 2147483647 h 447"/>
              <a:gd name="T2" fmla="*/ 2147483647 w 363"/>
              <a:gd name="T3" fmla="*/ 2147483647 h 447"/>
              <a:gd name="T4" fmla="*/ 2147483647 w 363"/>
              <a:gd name="T5" fmla="*/ 2147483647 h 447"/>
              <a:gd name="T6" fmla="*/ 2147483647 w 363"/>
              <a:gd name="T7" fmla="*/ 2147483647 h 447"/>
              <a:gd name="T8" fmla="*/ 2147483647 w 363"/>
              <a:gd name="T9" fmla="*/ 2147483647 h 447"/>
              <a:gd name="T10" fmla="*/ 2147483647 w 363"/>
              <a:gd name="T11" fmla="*/ 2147483647 h 447"/>
              <a:gd name="T12" fmla="*/ 2147483647 w 363"/>
              <a:gd name="T13" fmla="*/ 2147483647 h 447"/>
              <a:gd name="T14" fmla="*/ 2147483647 w 363"/>
              <a:gd name="T15" fmla="*/ 2147483647 h 447"/>
              <a:gd name="T16" fmla="*/ 2147483647 w 363"/>
              <a:gd name="T17" fmla="*/ 2147483647 h 447"/>
              <a:gd name="T18" fmla="*/ 2147483647 w 363"/>
              <a:gd name="T19" fmla="*/ 2147483647 h 447"/>
              <a:gd name="T20" fmla="*/ 2147483647 w 363"/>
              <a:gd name="T21" fmla="*/ 2147483647 h 447"/>
              <a:gd name="T22" fmla="*/ 2147483647 w 363"/>
              <a:gd name="T23" fmla="*/ 2147483647 h 447"/>
              <a:gd name="T24" fmla="*/ 2147483647 w 363"/>
              <a:gd name="T25" fmla="*/ 2147483647 h 447"/>
              <a:gd name="T26" fmla="*/ 2147483647 w 363"/>
              <a:gd name="T27" fmla="*/ 2147483647 h 447"/>
              <a:gd name="T28" fmla="*/ 2147483647 w 363"/>
              <a:gd name="T29" fmla="*/ 2147483647 h 447"/>
              <a:gd name="T30" fmla="*/ 2147483647 w 363"/>
              <a:gd name="T31" fmla="*/ 2147483647 h 447"/>
              <a:gd name="T32" fmla="*/ 2147483647 w 363"/>
              <a:gd name="T33" fmla="*/ 2147483647 h 447"/>
              <a:gd name="T34" fmla="*/ 2147483647 w 363"/>
              <a:gd name="T35" fmla="*/ 2147483647 h 447"/>
              <a:gd name="T36" fmla="*/ 2147483647 w 363"/>
              <a:gd name="T37" fmla="*/ 2147483647 h 447"/>
              <a:gd name="T38" fmla="*/ 2147483647 w 363"/>
              <a:gd name="T39" fmla="*/ 2147483647 h 447"/>
              <a:gd name="T40" fmla="*/ 2147483647 w 363"/>
              <a:gd name="T41" fmla="*/ 2147483647 h 447"/>
              <a:gd name="T42" fmla="*/ 0 w 363"/>
              <a:gd name="T43" fmla="*/ 2147483647 h 447"/>
              <a:gd name="T44" fmla="*/ 0 w 363"/>
              <a:gd name="T45" fmla="*/ 2147483647 h 447"/>
              <a:gd name="T46" fmla="*/ 2147483647 w 363"/>
              <a:gd name="T47" fmla="*/ 2147483647 h 447"/>
              <a:gd name="T48" fmla="*/ 2147483647 w 363"/>
              <a:gd name="T49" fmla="*/ 2147483647 h 447"/>
              <a:gd name="T50" fmla="*/ 2147483647 w 363"/>
              <a:gd name="T51" fmla="*/ 2147483647 h 447"/>
              <a:gd name="T52" fmla="*/ 2147483647 w 363"/>
              <a:gd name="T53" fmla="*/ 2147483647 h 447"/>
              <a:gd name="T54" fmla="*/ 2147483647 w 363"/>
              <a:gd name="T55" fmla="*/ 2147483647 h 447"/>
              <a:gd name="T56" fmla="*/ 2147483647 w 363"/>
              <a:gd name="T57" fmla="*/ 2147483647 h 447"/>
              <a:gd name="T58" fmla="*/ 2147483647 w 363"/>
              <a:gd name="T59" fmla="*/ 2147483647 h 447"/>
              <a:gd name="T60" fmla="*/ 2147483647 w 363"/>
              <a:gd name="T61" fmla="*/ 2147483647 h 447"/>
              <a:gd name="T62" fmla="*/ 2147483647 w 363"/>
              <a:gd name="T63" fmla="*/ 2147483647 h 447"/>
              <a:gd name="T64" fmla="*/ 2147483647 w 363"/>
              <a:gd name="T65" fmla="*/ 2147483647 h 447"/>
              <a:gd name="T66" fmla="*/ 2147483647 w 363"/>
              <a:gd name="T67" fmla="*/ 2147483647 h 447"/>
              <a:gd name="T68" fmla="*/ 2147483647 w 363"/>
              <a:gd name="T69" fmla="*/ 2147483647 h 447"/>
              <a:gd name="T70" fmla="*/ 2147483647 w 363"/>
              <a:gd name="T71" fmla="*/ 2147483647 h 447"/>
              <a:gd name="T72" fmla="*/ 2147483647 w 363"/>
              <a:gd name="T73" fmla="*/ 2147483647 h 447"/>
              <a:gd name="T74" fmla="*/ 2147483647 w 363"/>
              <a:gd name="T75" fmla="*/ 2147483647 h 447"/>
              <a:gd name="T76" fmla="*/ 2147483647 w 363"/>
              <a:gd name="T77" fmla="*/ 2147483647 h 447"/>
              <a:gd name="T78" fmla="*/ 2147483647 w 363"/>
              <a:gd name="T79" fmla="*/ 2147483647 h 447"/>
              <a:gd name="T80" fmla="*/ 2147483647 w 363"/>
              <a:gd name="T81" fmla="*/ 2147483647 h 447"/>
              <a:gd name="T82" fmla="*/ 2147483647 w 363"/>
              <a:gd name="T83" fmla="*/ 2147483647 h 447"/>
              <a:gd name="T84" fmla="*/ 2147483647 w 363"/>
              <a:gd name="T85" fmla="*/ 2147483647 h 447"/>
              <a:gd name="T86" fmla="*/ 2147483647 w 363"/>
              <a:gd name="T87" fmla="*/ 2147483647 h 447"/>
              <a:gd name="T88" fmla="*/ 2147483647 w 363"/>
              <a:gd name="T89" fmla="*/ 2147483647 h 447"/>
              <a:gd name="T90" fmla="*/ 2147483647 w 363"/>
              <a:gd name="T91" fmla="*/ 2147483647 h 447"/>
              <a:gd name="T92" fmla="*/ 2147483647 w 363"/>
              <a:gd name="T93" fmla="*/ 2147483647 h 447"/>
              <a:gd name="T94" fmla="*/ 2147483647 w 363"/>
              <a:gd name="T95" fmla="*/ 2147483647 h 447"/>
              <a:gd name="T96" fmla="*/ 2147483647 w 363"/>
              <a:gd name="T97" fmla="*/ 2147483647 h 447"/>
              <a:gd name="T98" fmla="*/ 2147483647 w 363"/>
              <a:gd name="T99" fmla="*/ 2147483647 h 447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363" h="447">
                <a:moveTo>
                  <a:pt x="85" y="38"/>
                </a:moveTo>
                <a:cubicBezTo>
                  <a:pt x="85" y="38"/>
                  <a:pt x="85" y="38"/>
                  <a:pt x="85" y="38"/>
                </a:cubicBezTo>
                <a:cubicBezTo>
                  <a:pt x="85" y="36"/>
                  <a:pt x="84" y="34"/>
                  <a:pt x="83" y="32"/>
                </a:cubicBezTo>
                <a:cubicBezTo>
                  <a:pt x="80" y="29"/>
                  <a:pt x="75" y="29"/>
                  <a:pt x="72" y="32"/>
                </a:cubicBezTo>
                <a:cubicBezTo>
                  <a:pt x="51" y="53"/>
                  <a:pt x="41" y="79"/>
                  <a:pt x="41" y="106"/>
                </a:cubicBezTo>
                <a:cubicBezTo>
                  <a:pt x="41" y="106"/>
                  <a:pt x="41" y="106"/>
                  <a:pt x="41" y="106"/>
                </a:cubicBezTo>
                <a:cubicBezTo>
                  <a:pt x="41" y="132"/>
                  <a:pt x="51" y="159"/>
                  <a:pt x="72" y="179"/>
                </a:cubicBezTo>
                <a:cubicBezTo>
                  <a:pt x="75" y="182"/>
                  <a:pt x="80" y="182"/>
                  <a:pt x="83" y="179"/>
                </a:cubicBezTo>
                <a:cubicBezTo>
                  <a:pt x="84" y="178"/>
                  <a:pt x="85" y="176"/>
                  <a:pt x="85" y="174"/>
                </a:cubicBezTo>
                <a:cubicBezTo>
                  <a:pt x="85" y="174"/>
                  <a:pt x="85" y="174"/>
                  <a:pt x="85" y="174"/>
                </a:cubicBezTo>
                <a:cubicBezTo>
                  <a:pt x="85" y="172"/>
                  <a:pt x="84" y="169"/>
                  <a:pt x="83" y="168"/>
                </a:cubicBezTo>
                <a:cubicBezTo>
                  <a:pt x="66" y="151"/>
                  <a:pt x="57" y="128"/>
                  <a:pt x="57" y="106"/>
                </a:cubicBezTo>
                <a:cubicBezTo>
                  <a:pt x="57" y="83"/>
                  <a:pt x="66" y="61"/>
                  <a:pt x="83" y="44"/>
                </a:cubicBezTo>
                <a:cubicBezTo>
                  <a:pt x="84" y="42"/>
                  <a:pt x="85" y="40"/>
                  <a:pt x="85" y="38"/>
                </a:cubicBezTo>
                <a:close/>
                <a:moveTo>
                  <a:pt x="48" y="191"/>
                </a:moveTo>
                <a:cubicBezTo>
                  <a:pt x="48" y="191"/>
                  <a:pt x="47" y="191"/>
                  <a:pt x="47" y="190"/>
                </a:cubicBezTo>
                <a:cubicBezTo>
                  <a:pt x="45" y="188"/>
                  <a:pt x="44" y="186"/>
                  <a:pt x="42" y="184"/>
                </a:cubicBezTo>
                <a:cubicBezTo>
                  <a:pt x="42" y="184"/>
                  <a:pt x="42" y="184"/>
                  <a:pt x="42" y="184"/>
                </a:cubicBezTo>
                <a:cubicBezTo>
                  <a:pt x="41" y="182"/>
                  <a:pt x="40" y="181"/>
                  <a:pt x="39" y="180"/>
                </a:cubicBezTo>
                <a:cubicBezTo>
                  <a:pt x="33" y="171"/>
                  <a:pt x="28" y="162"/>
                  <a:pt x="24" y="152"/>
                </a:cubicBezTo>
                <a:cubicBezTo>
                  <a:pt x="24" y="151"/>
                  <a:pt x="23" y="149"/>
                  <a:pt x="23" y="148"/>
                </a:cubicBezTo>
                <a:cubicBezTo>
                  <a:pt x="22" y="147"/>
                  <a:pt x="22" y="147"/>
                  <a:pt x="22" y="146"/>
                </a:cubicBezTo>
                <a:cubicBezTo>
                  <a:pt x="22" y="145"/>
                  <a:pt x="21" y="143"/>
                  <a:pt x="21" y="142"/>
                </a:cubicBezTo>
                <a:cubicBezTo>
                  <a:pt x="21" y="141"/>
                  <a:pt x="20" y="141"/>
                  <a:pt x="20" y="140"/>
                </a:cubicBezTo>
                <a:cubicBezTo>
                  <a:pt x="20" y="139"/>
                  <a:pt x="20" y="137"/>
                  <a:pt x="19" y="136"/>
                </a:cubicBezTo>
                <a:cubicBezTo>
                  <a:pt x="19" y="135"/>
                  <a:pt x="19" y="135"/>
                  <a:pt x="19" y="134"/>
                </a:cubicBezTo>
                <a:cubicBezTo>
                  <a:pt x="18" y="133"/>
                  <a:pt x="18" y="131"/>
                  <a:pt x="18" y="130"/>
                </a:cubicBezTo>
                <a:cubicBezTo>
                  <a:pt x="18" y="129"/>
                  <a:pt x="18" y="128"/>
                  <a:pt x="17" y="127"/>
                </a:cubicBezTo>
                <a:cubicBezTo>
                  <a:pt x="17" y="126"/>
                  <a:pt x="17" y="125"/>
                  <a:pt x="17" y="124"/>
                </a:cubicBezTo>
                <a:cubicBezTo>
                  <a:pt x="17" y="123"/>
                  <a:pt x="17" y="122"/>
                  <a:pt x="17" y="121"/>
                </a:cubicBezTo>
                <a:cubicBezTo>
                  <a:pt x="16" y="120"/>
                  <a:pt x="16" y="119"/>
                  <a:pt x="16" y="118"/>
                </a:cubicBezTo>
                <a:cubicBezTo>
                  <a:pt x="16" y="117"/>
                  <a:pt x="16" y="116"/>
                  <a:pt x="16" y="114"/>
                </a:cubicBezTo>
                <a:cubicBezTo>
                  <a:pt x="16" y="113"/>
                  <a:pt x="16" y="113"/>
                  <a:pt x="16" y="112"/>
                </a:cubicBezTo>
                <a:cubicBezTo>
                  <a:pt x="16" y="110"/>
                  <a:pt x="16" y="108"/>
                  <a:pt x="16" y="106"/>
                </a:cubicBezTo>
                <a:cubicBezTo>
                  <a:pt x="16" y="106"/>
                  <a:pt x="16" y="106"/>
                  <a:pt x="16" y="106"/>
                </a:cubicBezTo>
                <a:cubicBezTo>
                  <a:pt x="16" y="106"/>
                  <a:pt x="16" y="106"/>
                  <a:pt x="16" y="106"/>
                </a:cubicBezTo>
                <a:cubicBezTo>
                  <a:pt x="16" y="104"/>
                  <a:pt x="16" y="102"/>
                  <a:pt x="16" y="100"/>
                </a:cubicBezTo>
                <a:cubicBezTo>
                  <a:pt x="16" y="99"/>
                  <a:pt x="16" y="98"/>
                  <a:pt x="16" y="97"/>
                </a:cubicBezTo>
                <a:cubicBezTo>
                  <a:pt x="16" y="96"/>
                  <a:pt x="16" y="95"/>
                  <a:pt x="16" y="93"/>
                </a:cubicBezTo>
                <a:cubicBezTo>
                  <a:pt x="16" y="92"/>
                  <a:pt x="16" y="92"/>
                  <a:pt x="17" y="91"/>
                </a:cubicBezTo>
                <a:cubicBezTo>
                  <a:pt x="17" y="90"/>
                  <a:pt x="17" y="88"/>
                  <a:pt x="17" y="87"/>
                </a:cubicBezTo>
                <a:cubicBezTo>
                  <a:pt x="17" y="86"/>
                  <a:pt x="17" y="85"/>
                  <a:pt x="17" y="84"/>
                </a:cubicBezTo>
                <a:cubicBezTo>
                  <a:pt x="18" y="83"/>
                  <a:pt x="18" y="82"/>
                  <a:pt x="18" y="81"/>
                </a:cubicBezTo>
                <a:cubicBezTo>
                  <a:pt x="18" y="80"/>
                  <a:pt x="18" y="79"/>
                  <a:pt x="19" y="78"/>
                </a:cubicBezTo>
                <a:cubicBezTo>
                  <a:pt x="19" y="77"/>
                  <a:pt x="19" y="76"/>
                  <a:pt x="19" y="75"/>
                </a:cubicBezTo>
                <a:cubicBezTo>
                  <a:pt x="20" y="74"/>
                  <a:pt x="20" y="73"/>
                  <a:pt x="20" y="71"/>
                </a:cubicBezTo>
                <a:cubicBezTo>
                  <a:pt x="20" y="71"/>
                  <a:pt x="21" y="70"/>
                  <a:pt x="21" y="70"/>
                </a:cubicBezTo>
                <a:cubicBezTo>
                  <a:pt x="21" y="68"/>
                  <a:pt x="22" y="67"/>
                  <a:pt x="22" y="65"/>
                </a:cubicBezTo>
                <a:cubicBezTo>
                  <a:pt x="22" y="65"/>
                  <a:pt x="22" y="65"/>
                  <a:pt x="23" y="64"/>
                </a:cubicBezTo>
                <a:cubicBezTo>
                  <a:pt x="23" y="63"/>
                  <a:pt x="24" y="61"/>
                  <a:pt x="24" y="60"/>
                </a:cubicBezTo>
                <a:cubicBezTo>
                  <a:pt x="28" y="50"/>
                  <a:pt x="33" y="40"/>
                  <a:pt x="39" y="32"/>
                </a:cubicBezTo>
                <a:cubicBezTo>
                  <a:pt x="40" y="30"/>
                  <a:pt x="41" y="29"/>
                  <a:pt x="42" y="28"/>
                </a:cubicBezTo>
                <a:cubicBezTo>
                  <a:pt x="42" y="28"/>
                  <a:pt x="42" y="27"/>
                  <a:pt x="42" y="27"/>
                </a:cubicBezTo>
                <a:cubicBezTo>
                  <a:pt x="44" y="25"/>
                  <a:pt x="45" y="23"/>
                  <a:pt x="47" y="21"/>
                </a:cubicBezTo>
                <a:cubicBezTo>
                  <a:pt x="47" y="21"/>
                  <a:pt x="48" y="21"/>
                  <a:pt x="48" y="20"/>
                </a:cubicBezTo>
                <a:cubicBezTo>
                  <a:pt x="50" y="18"/>
                  <a:pt x="52" y="16"/>
                  <a:pt x="54" y="14"/>
                </a:cubicBezTo>
                <a:cubicBezTo>
                  <a:pt x="55" y="13"/>
                  <a:pt x="56" y="11"/>
                  <a:pt x="56" y="9"/>
                </a:cubicBezTo>
                <a:cubicBezTo>
                  <a:pt x="56" y="8"/>
                  <a:pt x="56" y="7"/>
                  <a:pt x="56" y="6"/>
                </a:cubicBezTo>
                <a:cubicBezTo>
                  <a:pt x="55" y="6"/>
                  <a:pt x="55" y="6"/>
                  <a:pt x="55" y="6"/>
                </a:cubicBezTo>
                <a:cubicBezTo>
                  <a:pt x="55" y="6"/>
                  <a:pt x="55" y="6"/>
                  <a:pt x="55" y="6"/>
                </a:cubicBezTo>
                <a:cubicBezTo>
                  <a:pt x="55" y="5"/>
                  <a:pt x="54" y="4"/>
                  <a:pt x="54" y="3"/>
                </a:cubicBezTo>
                <a:cubicBezTo>
                  <a:pt x="52" y="2"/>
                  <a:pt x="51" y="1"/>
                  <a:pt x="49" y="1"/>
                </a:cubicBezTo>
                <a:cubicBezTo>
                  <a:pt x="47" y="0"/>
                  <a:pt x="44" y="1"/>
                  <a:pt x="42" y="3"/>
                </a:cubicBezTo>
                <a:cubicBezTo>
                  <a:pt x="40" y="5"/>
                  <a:pt x="38" y="7"/>
                  <a:pt x="36" y="10"/>
                </a:cubicBezTo>
                <a:cubicBezTo>
                  <a:pt x="36" y="10"/>
                  <a:pt x="35" y="11"/>
                  <a:pt x="35" y="11"/>
                </a:cubicBezTo>
                <a:cubicBezTo>
                  <a:pt x="33" y="13"/>
                  <a:pt x="31" y="15"/>
                  <a:pt x="30" y="17"/>
                </a:cubicBezTo>
                <a:cubicBezTo>
                  <a:pt x="29" y="18"/>
                  <a:pt x="29" y="18"/>
                  <a:pt x="29" y="18"/>
                </a:cubicBezTo>
                <a:cubicBezTo>
                  <a:pt x="29" y="18"/>
                  <a:pt x="29" y="18"/>
                  <a:pt x="29" y="18"/>
                </a:cubicBezTo>
                <a:cubicBezTo>
                  <a:pt x="28" y="20"/>
                  <a:pt x="27" y="21"/>
                  <a:pt x="26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19" y="33"/>
                  <a:pt x="14" y="43"/>
                  <a:pt x="9" y="53"/>
                </a:cubicBezTo>
                <a:cubicBezTo>
                  <a:pt x="9" y="53"/>
                  <a:pt x="9" y="53"/>
                  <a:pt x="9" y="53"/>
                </a:cubicBezTo>
                <a:cubicBezTo>
                  <a:pt x="9" y="53"/>
                  <a:pt x="9" y="53"/>
                  <a:pt x="9" y="53"/>
                </a:cubicBezTo>
                <a:cubicBezTo>
                  <a:pt x="9" y="55"/>
                  <a:pt x="8" y="57"/>
                  <a:pt x="7" y="59"/>
                </a:cubicBezTo>
                <a:cubicBezTo>
                  <a:pt x="7" y="59"/>
                  <a:pt x="7" y="60"/>
                  <a:pt x="7" y="60"/>
                </a:cubicBezTo>
                <a:cubicBezTo>
                  <a:pt x="6" y="62"/>
                  <a:pt x="6" y="64"/>
                  <a:pt x="5" y="65"/>
                </a:cubicBezTo>
                <a:cubicBezTo>
                  <a:pt x="5" y="66"/>
                  <a:pt x="5" y="66"/>
                  <a:pt x="5" y="67"/>
                </a:cubicBezTo>
                <a:cubicBezTo>
                  <a:pt x="4" y="69"/>
                  <a:pt x="4" y="70"/>
                  <a:pt x="4" y="72"/>
                </a:cubicBezTo>
                <a:cubicBezTo>
                  <a:pt x="3" y="73"/>
                  <a:pt x="3" y="73"/>
                  <a:pt x="3" y="74"/>
                </a:cubicBezTo>
                <a:cubicBezTo>
                  <a:pt x="3" y="75"/>
                  <a:pt x="3" y="77"/>
                  <a:pt x="2" y="78"/>
                </a:cubicBezTo>
                <a:cubicBezTo>
                  <a:pt x="2" y="79"/>
                  <a:pt x="2" y="80"/>
                  <a:pt x="2" y="81"/>
                </a:cubicBezTo>
                <a:cubicBezTo>
                  <a:pt x="2" y="82"/>
                  <a:pt x="1" y="84"/>
                  <a:pt x="1" y="85"/>
                </a:cubicBezTo>
                <a:cubicBezTo>
                  <a:pt x="1" y="86"/>
                  <a:pt x="1" y="87"/>
                  <a:pt x="1" y="89"/>
                </a:cubicBezTo>
                <a:cubicBezTo>
                  <a:pt x="1" y="90"/>
                  <a:pt x="0" y="91"/>
                  <a:pt x="0" y="92"/>
                </a:cubicBezTo>
                <a:cubicBezTo>
                  <a:pt x="0" y="93"/>
                  <a:pt x="0" y="95"/>
                  <a:pt x="0" y="96"/>
                </a:cubicBezTo>
                <a:cubicBezTo>
                  <a:pt x="0" y="97"/>
                  <a:pt x="0" y="98"/>
                  <a:pt x="0" y="99"/>
                </a:cubicBezTo>
                <a:cubicBezTo>
                  <a:pt x="0" y="101"/>
                  <a:pt x="0" y="103"/>
                  <a:pt x="0" y="10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8"/>
                  <a:pt x="0" y="111"/>
                  <a:pt x="0" y="113"/>
                </a:cubicBezTo>
                <a:cubicBezTo>
                  <a:pt x="0" y="114"/>
                  <a:pt x="0" y="115"/>
                  <a:pt x="0" y="115"/>
                </a:cubicBezTo>
                <a:cubicBezTo>
                  <a:pt x="0" y="117"/>
                  <a:pt x="0" y="118"/>
                  <a:pt x="0" y="120"/>
                </a:cubicBezTo>
                <a:cubicBezTo>
                  <a:pt x="0" y="121"/>
                  <a:pt x="1" y="122"/>
                  <a:pt x="1" y="123"/>
                </a:cubicBezTo>
                <a:cubicBezTo>
                  <a:pt x="1" y="124"/>
                  <a:pt x="1" y="125"/>
                  <a:pt x="1" y="127"/>
                </a:cubicBezTo>
                <a:cubicBezTo>
                  <a:pt x="1" y="128"/>
                  <a:pt x="2" y="129"/>
                  <a:pt x="2" y="130"/>
                </a:cubicBezTo>
                <a:cubicBezTo>
                  <a:pt x="2" y="131"/>
                  <a:pt x="2" y="132"/>
                  <a:pt x="2" y="133"/>
                </a:cubicBezTo>
                <a:cubicBezTo>
                  <a:pt x="3" y="135"/>
                  <a:pt x="3" y="136"/>
                  <a:pt x="3" y="138"/>
                </a:cubicBezTo>
                <a:cubicBezTo>
                  <a:pt x="3" y="138"/>
                  <a:pt x="3" y="139"/>
                  <a:pt x="4" y="140"/>
                </a:cubicBezTo>
                <a:cubicBezTo>
                  <a:pt x="4" y="141"/>
                  <a:pt x="4" y="143"/>
                  <a:pt x="5" y="145"/>
                </a:cubicBezTo>
                <a:cubicBezTo>
                  <a:pt x="5" y="145"/>
                  <a:pt x="5" y="146"/>
                  <a:pt x="5" y="146"/>
                </a:cubicBezTo>
                <a:cubicBezTo>
                  <a:pt x="6" y="148"/>
                  <a:pt x="6" y="150"/>
                  <a:pt x="7" y="152"/>
                </a:cubicBezTo>
                <a:cubicBezTo>
                  <a:pt x="7" y="152"/>
                  <a:pt x="7" y="152"/>
                  <a:pt x="7" y="152"/>
                </a:cubicBezTo>
                <a:cubicBezTo>
                  <a:pt x="8" y="154"/>
                  <a:pt x="9" y="156"/>
                  <a:pt x="9" y="158"/>
                </a:cubicBezTo>
                <a:cubicBezTo>
                  <a:pt x="9" y="158"/>
                  <a:pt x="9" y="158"/>
                  <a:pt x="9" y="158"/>
                </a:cubicBezTo>
                <a:cubicBezTo>
                  <a:pt x="9" y="158"/>
                  <a:pt x="9" y="158"/>
                  <a:pt x="9" y="158"/>
                </a:cubicBezTo>
                <a:cubicBezTo>
                  <a:pt x="14" y="169"/>
                  <a:pt x="19" y="179"/>
                  <a:pt x="25" y="188"/>
                </a:cubicBezTo>
                <a:cubicBezTo>
                  <a:pt x="25" y="188"/>
                  <a:pt x="25" y="188"/>
                  <a:pt x="25" y="188"/>
                </a:cubicBezTo>
                <a:cubicBezTo>
                  <a:pt x="25" y="188"/>
                  <a:pt x="25" y="189"/>
                  <a:pt x="26" y="189"/>
                </a:cubicBezTo>
                <a:cubicBezTo>
                  <a:pt x="27" y="190"/>
                  <a:pt x="28" y="192"/>
                  <a:pt x="29" y="193"/>
                </a:cubicBezTo>
                <a:cubicBezTo>
                  <a:pt x="29" y="193"/>
                  <a:pt x="29" y="194"/>
                  <a:pt x="29" y="194"/>
                </a:cubicBezTo>
                <a:cubicBezTo>
                  <a:pt x="29" y="194"/>
                  <a:pt x="29" y="194"/>
                  <a:pt x="30" y="194"/>
                </a:cubicBezTo>
                <a:cubicBezTo>
                  <a:pt x="31" y="196"/>
                  <a:pt x="33" y="198"/>
                  <a:pt x="35" y="201"/>
                </a:cubicBezTo>
                <a:cubicBezTo>
                  <a:pt x="35" y="201"/>
                  <a:pt x="36" y="201"/>
                  <a:pt x="36" y="202"/>
                </a:cubicBezTo>
                <a:cubicBezTo>
                  <a:pt x="38" y="204"/>
                  <a:pt x="40" y="206"/>
                  <a:pt x="42" y="209"/>
                </a:cubicBezTo>
                <a:cubicBezTo>
                  <a:pt x="44" y="211"/>
                  <a:pt x="47" y="211"/>
                  <a:pt x="49" y="211"/>
                </a:cubicBezTo>
                <a:cubicBezTo>
                  <a:pt x="51" y="211"/>
                  <a:pt x="52" y="210"/>
                  <a:pt x="54" y="209"/>
                </a:cubicBezTo>
                <a:cubicBezTo>
                  <a:pt x="54" y="208"/>
                  <a:pt x="55" y="207"/>
                  <a:pt x="55" y="206"/>
                </a:cubicBezTo>
                <a:cubicBezTo>
                  <a:pt x="55" y="206"/>
                  <a:pt x="55" y="206"/>
                  <a:pt x="55" y="206"/>
                </a:cubicBezTo>
                <a:cubicBezTo>
                  <a:pt x="55" y="206"/>
                  <a:pt x="55" y="206"/>
                  <a:pt x="56" y="205"/>
                </a:cubicBezTo>
                <a:cubicBezTo>
                  <a:pt x="56" y="205"/>
                  <a:pt x="56" y="204"/>
                  <a:pt x="56" y="203"/>
                </a:cubicBezTo>
                <a:cubicBezTo>
                  <a:pt x="56" y="201"/>
                  <a:pt x="55" y="199"/>
                  <a:pt x="54" y="197"/>
                </a:cubicBezTo>
                <a:cubicBezTo>
                  <a:pt x="52" y="195"/>
                  <a:pt x="50" y="193"/>
                  <a:pt x="48" y="191"/>
                </a:cubicBezTo>
                <a:close/>
                <a:moveTo>
                  <a:pt x="207" y="60"/>
                </a:moveTo>
                <a:cubicBezTo>
                  <a:pt x="158" y="60"/>
                  <a:pt x="158" y="60"/>
                  <a:pt x="158" y="60"/>
                </a:cubicBezTo>
                <a:cubicBezTo>
                  <a:pt x="147" y="60"/>
                  <a:pt x="138" y="69"/>
                  <a:pt x="138" y="80"/>
                </a:cubicBezTo>
                <a:cubicBezTo>
                  <a:pt x="138" y="439"/>
                  <a:pt x="138" y="439"/>
                  <a:pt x="138" y="439"/>
                </a:cubicBezTo>
                <a:cubicBezTo>
                  <a:pt x="138" y="443"/>
                  <a:pt x="142" y="447"/>
                  <a:pt x="146" y="447"/>
                </a:cubicBezTo>
                <a:cubicBezTo>
                  <a:pt x="151" y="447"/>
                  <a:pt x="154" y="443"/>
                  <a:pt x="154" y="439"/>
                </a:cubicBezTo>
                <a:cubicBezTo>
                  <a:pt x="154" y="420"/>
                  <a:pt x="154" y="420"/>
                  <a:pt x="154" y="420"/>
                </a:cubicBezTo>
                <a:cubicBezTo>
                  <a:pt x="211" y="363"/>
                  <a:pt x="211" y="363"/>
                  <a:pt x="211" y="363"/>
                </a:cubicBezTo>
                <a:cubicBezTo>
                  <a:pt x="211" y="439"/>
                  <a:pt x="211" y="439"/>
                  <a:pt x="211" y="439"/>
                </a:cubicBezTo>
                <a:cubicBezTo>
                  <a:pt x="211" y="443"/>
                  <a:pt x="215" y="447"/>
                  <a:pt x="219" y="447"/>
                </a:cubicBezTo>
                <a:cubicBezTo>
                  <a:pt x="223" y="447"/>
                  <a:pt x="227" y="443"/>
                  <a:pt x="227" y="439"/>
                </a:cubicBezTo>
                <a:cubicBezTo>
                  <a:pt x="227" y="80"/>
                  <a:pt x="227" y="80"/>
                  <a:pt x="227" y="80"/>
                </a:cubicBezTo>
                <a:cubicBezTo>
                  <a:pt x="227" y="69"/>
                  <a:pt x="218" y="60"/>
                  <a:pt x="207" y="60"/>
                </a:cubicBezTo>
                <a:close/>
                <a:moveTo>
                  <a:pt x="154" y="80"/>
                </a:moveTo>
                <a:cubicBezTo>
                  <a:pt x="154" y="78"/>
                  <a:pt x="156" y="76"/>
                  <a:pt x="158" y="76"/>
                </a:cubicBezTo>
                <a:cubicBezTo>
                  <a:pt x="198" y="76"/>
                  <a:pt x="198" y="76"/>
                  <a:pt x="198" y="76"/>
                </a:cubicBezTo>
                <a:cubicBezTo>
                  <a:pt x="154" y="120"/>
                  <a:pt x="154" y="120"/>
                  <a:pt x="154" y="120"/>
                </a:cubicBezTo>
                <a:lnTo>
                  <a:pt x="154" y="80"/>
                </a:lnTo>
                <a:close/>
                <a:moveTo>
                  <a:pt x="154" y="155"/>
                </a:moveTo>
                <a:cubicBezTo>
                  <a:pt x="207" y="207"/>
                  <a:pt x="207" y="207"/>
                  <a:pt x="207" y="207"/>
                </a:cubicBezTo>
                <a:cubicBezTo>
                  <a:pt x="154" y="260"/>
                  <a:pt x="154" y="260"/>
                  <a:pt x="154" y="260"/>
                </a:cubicBezTo>
                <a:lnTo>
                  <a:pt x="154" y="155"/>
                </a:lnTo>
                <a:close/>
                <a:moveTo>
                  <a:pt x="154" y="397"/>
                </a:moveTo>
                <a:cubicBezTo>
                  <a:pt x="154" y="294"/>
                  <a:pt x="154" y="294"/>
                  <a:pt x="154" y="294"/>
                </a:cubicBezTo>
                <a:cubicBezTo>
                  <a:pt x="206" y="346"/>
                  <a:pt x="206" y="346"/>
                  <a:pt x="206" y="346"/>
                </a:cubicBezTo>
                <a:lnTo>
                  <a:pt x="154" y="397"/>
                </a:lnTo>
                <a:close/>
                <a:moveTo>
                  <a:pt x="211" y="328"/>
                </a:moveTo>
                <a:cubicBezTo>
                  <a:pt x="160" y="277"/>
                  <a:pt x="160" y="277"/>
                  <a:pt x="160" y="277"/>
                </a:cubicBezTo>
                <a:cubicBezTo>
                  <a:pt x="211" y="226"/>
                  <a:pt x="211" y="226"/>
                  <a:pt x="211" y="226"/>
                </a:cubicBezTo>
                <a:lnTo>
                  <a:pt x="211" y="328"/>
                </a:lnTo>
                <a:close/>
                <a:moveTo>
                  <a:pt x="211" y="189"/>
                </a:moveTo>
                <a:cubicBezTo>
                  <a:pt x="159" y="137"/>
                  <a:pt x="159" y="137"/>
                  <a:pt x="159" y="137"/>
                </a:cubicBezTo>
                <a:cubicBezTo>
                  <a:pt x="211" y="86"/>
                  <a:pt x="211" y="86"/>
                  <a:pt x="211" y="86"/>
                </a:cubicBezTo>
                <a:lnTo>
                  <a:pt x="211" y="189"/>
                </a:lnTo>
                <a:close/>
                <a:moveTo>
                  <a:pt x="107" y="58"/>
                </a:moveTo>
                <a:cubicBezTo>
                  <a:pt x="103" y="58"/>
                  <a:pt x="99" y="62"/>
                  <a:pt x="99" y="66"/>
                </a:cubicBezTo>
                <a:cubicBezTo>
                  <a:pt x="99" y="144"/>
                  <a:pt x="99" y="144"/>
                  <a:pt x="99" y="144"/>
                </a:cubicBezTo>
                <a:cubicBezTo>
                  <a:pt x="99" y="148"/>
                  <a:pt x="103" y="152"/>
                  <a:pt x="107" y="152"/>
                </a:cubicBezTo>
                <a:cubicBezTo>
                  <a:pt x="111" y="152"/>
                  <a:pt x="115" y="148"/>
                  <a:pt x="115" y="144"/>
                </a:cubicBezTo>
                <a:cubicBezTo>
                  <a:pt x="115" y="66"/>
                  <a:pt x="115" y="66"/>
                  <a:pt x="115" y="66"/>
                </a:cubicBezTo>
                <a:cubicBezTo>
                  <a:pt x="115" y="62"/>
                  <a:pt x="111" y="58"/>
                  <a:pt x="107" y="58"/>
                </a:cubicBezTo>
                <a:close/>
                <a:moveTo>
                  <a:pt x="320" y="28"/>
                </a:moveTo>
                <a:cubicBezTo>
                  <a:pt x="322" y="29"/>
                  <a:pt x="323" y="31"/>
                  <a:pt x="324" y="33"/>
                </a:cubicBezTo>
                <a:cubicBezTo>
                  <a:pt x="327" y="36"/>
                  <a:pt x="332" y="37"/>
                  <a:pt x="335" y="35"/>
                </a:cubicBezTo>
                <a:cubicBezTo>
                  <a:pt x="339" y="32"/>
                  <a:pt x="340" y="27"/>
                  <a:pt x="337" y="23"/>
                </a:cubicBezTo>
                <a:cubicBezTo>
                  <a:pt x="336" y="22"/>
                  <a:pt x="335" y="20"/>
                  <a:pt x="333" y="18"/>
                </a:cubicBezTo>
                <a:cubicBezTo>
                  <a:pt x="329" y="13"/>
                  <a:pt x="325" y="8"/>
                  <a:pt x="320" y="3"/>
                </a:cubicBezTo>
                <a:cubicBezTo>
                  <a:pt x="317" y="0"/>
                  <a:pt x="312" y="0"/>
                  <a:pt x="309" y="3"/>
                </a:cubicBezTo>
                <a:cubicBezTo>
                  <a:pt x="307" y="4"/>
                  <a:pt x="306" y="7"/>
                  <a:pt x="306" y="9"/>
                </a:cubicBezTo>
                <a:cubicBezTo>
                  <a:pt x="306" y="11"/>
                  <a:pt x="307" y="13"/>
                  <a:pt x="309" y="14"/>
                </a:cubicBezTo>
                <a:cubicBezTo>
                  <a:pt x="313" y="18"/>
                  <a:pt x="317" y="23"/>
                  <a:pt x="320" y="28"/>
                </a:cubicBezTo>
                <a:close/>
                <a:moveTo>
                  <a:pt x="257" y="59"/>
                </a:moveTo>
                <a:cubicBezTo>
                  <a:pt x="252" y="59"/>
                  <a:pt x="249" y="63"/>
                  <a:pt x="249" y="67"/>
                </a:cubicBezTo>
                <a:cubicBezTo>
                  <a:pt x="249" y="145"/>
                  <a:pt x="249" y="145"/>
                  <a:pt x="249" y="145"/>
                </a:cubicBezTo>
                <a:cubicBezTo>
                  <a:pt x="249" y="149"/>
                  <a:pt x="252" y="153"/>
                  <a:pt x="257" y="153"/>
                </a:cubicBezTo>
                <a:cubicBezTo>
                  <a:pt x="261" y="153"/>
                  <a:pt x="265" y="149"/>
                  <a:pt x="265" y="145"/>
                </a:cubicBezTo>
                <a:cubicBezTo>
                  <a:pt x="265" y="67"/>
                  <a:pt x="265" y="67"/>
                  <a:pt x="265" y="67"/>
                </a:cubicBezTo>
                <a:cubicBezTo>
                  <a:pt x="265" y="63"/>
                  <a:pt x="261" y="59"/>
                  <a:pt x="257" y="59"/>
                </a:cubicBezTo>
                <a:close/>
                <a:moveTo>
                  <a:pt x="291" y="32"/>
                </a:moveTo>
                <a:cubicBezTo>
                  <a:pt x="288" y="29"/>
                  <a:pt x="283" y="29"/>
                  <a:pt x="279" y="32"/>
                </a:cubicBezTo>
                <a:cubicBezTo>
                  <a:pt x="278" y="34"/>
                  <a:pt x="277" y="36"/>
                  <a:pt x="277" y="38"/>
                </a:cubicBezTo>
                <a:cubicBezTo>
                  <a:pt x="277" y="40"/>
                  <a:pt x="278" y="42"/>
                  <a:pt x="279" y="44"/>
                </a:cubicBezTo>
                <a:cubicBezTo>
                  <a:pt x="297" y="61"/>
                  <a:pt x="305" y="83"/>
                  <a:pt x="305" y="106"/>
                </a:cubicBezTo>
                <a:cubicBezTo>
                  <a:pt x="305" y="128"/>
                  <a:pt x="297" y="151"/>
                  <a:pt x="279" y="168"/>
                </a:cubicBezTo>
                <a:cubicBezTo>
                  <a:pt x="279" y="168"/>
                  <a:pt x="279" y="168"/>
                  <a:pt x="279" y="168"/>
                </a:cubicBezTo>
                <a:cubicBezTo>
                  <a:pt x="276" y="171"/>
                  <a:pt x="276" y="176"/>
                  <a:pt x="279" y="179"/>
                </a:cubicBezTo>
                <a:cubicBezTo>
                  <a:pt x="283" y="182"/>
                  <a:pt x="288" y="182"/>
                  <a:pt x="291" y="179"/>
                </a:cubicBezTo>
                <a:cubicBezTo>
                  <a:pt x="311" y="159"/>
                  <a:pt x="321" y="132"/>
                  <a:pt x="321" y="106"/>
                </a:cubicBezTo>
                <a:cubicBezTo>
                  <a:pt x="321" y="79"/>
                  <a:pt x="311" y="53"/>
                  <a:pt x="291" y="32"/>
                </a:cubicBezTo>
                <a:close/>
                <a:moveTo>
                  <a:pt x="353" y="53"/>
                </a:moveTo>
                <a:cubicBezTo>
                  <a:pt x="351" y="49"/>
                  <a:pt x="347" y="47"/>
                  <a:pt x="343" y="49"/>
                </a:cubicBezTo>
                <a:cubicBezTo>
                  <a:pt x="338" y="50"/>
                  <a:pt x="336" y="55"/>
                  <a:pt x="338" y="59"/>
                </a:cubicBezTo>
                <a:cubicBezTo>
                  <a:pt x="344" y="74"/>
                  <a:pt x="347" y="90"/>
                  <a:pt x="347" y="106"/>
                </a:cubicBezTo>
                <a:cubicBezTo>
                  <a:pt x="347" y="140"/>
                  <a:pt x="333" y="173"/>
                  <a:pt x="309" y="197"/>
                </a:cubicBezTo>
                <a:cubicBezTo>
                  <a:pt x="307" y="199"/>
                  <a:pt x="306" y="201"/>
                  <a:pt x="306" y="203"/>
                </a:cubicBezTo>
                <a:cubicBezTo>
                  <a:pt x="306" y="205"/>
                  <a:pt x="307" y="207"/>
                  <a:pt x="309" y="209"/>
                </a:cubicBezTo>
                <a:cubicBezTo>
                  <a:pt x="312" y="212"/>
                  <a:pt x="317" y="212"/>
                  <a:pt x="320" y="209"/>
                </a:cubicBezTo>
                <a:cubicBezTo>
                  <a:pt x="348" y="181"/>
                  <a:pt x="363" y="145"/>
                  <a:pt x="363" y="106"/>
                </a:cubicBezTo>
                <a:cubicBezTo>
                  <a:pt x="363" y="88"/>
                  <a:pt x="359" y="70"/>
                  <a:pt x="353" y="53"/>
                </a:cubicBezTo>
                <a:close/>
              </a:path>
            </a:pathLst>
          </a:custGeom>
          <a:solidFill>
            <a:srgbClr val="5858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53" name="TextBox 52"/>
          <p:cNvSpPr txBox="1"/>
          <p:nvPr/>
        </p:nvSpPr>
        <p:spPr>
          <a:xfrm>
            <a:off x="205822" y="5983788"/>
            <a:ext cx="28369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Early drop in 3GPP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526932" y="6003816"/>
            <a:ext cx="55967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FF0000"/>
                </a:solidFill>
              </a:rPr>
              <a:t>Target 5G mobile network architecture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55" name="Right Arrow 54"/>
          <p:cNvSpPr/>
          <p:nvPr/>
        </p:nvSpPr>
        <p:spPr bwMode="auto">
          <a:xfrm>
            <a:off x="3969461" y="3358336"/>
            <a:ext cx="4240924" cy="2015000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779691" y="3853254"/>
            <a:ext cx="41818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3GPP needs to work on a Migration story to avoid the creation of parallel tracks</a:t>
            </a:r>
          </a:p>
        </p:txBody>
      </p:sp>
      <p:cxnSp>
        <p:nvCxnSpPr>
          <p:cNvPr id="58" name="Straight Connector 57"/>
          <p:cNvCxnSpPr/>
          <p:nvPr/>
        </p:nvCxnSpPr>
        <p:spPr bwMode="auto">
          <a:xfrm flipV="1">
            <a:off x="9624498" y="3872926"/>
            <a:ext cx="1604925" cy="1241775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8" name="TextBox 37"/>
          <p:cNvSpPr txBox="1"/>
          <p:nvPr/>
        </p:nvSpPr>
        <p:spPr>
          <a:xfrm>
            <a:off x="9809149" y="4307094"/>
            <a:ext cx="851515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solidFill>
                  <a:srgbClr val="00B050"/>
                </a:solidFill>
              </a:rPr>
              <a:t>NG2/3</a:t>
            </a:r>
            <a:endParaRPr lang="en-US" sz="1800" b="1" dirty="0">
              <a:solidFill>
                <a:srgbClr val="00B050"/>
              </a:solidFill>
            </a:endParaRPr>
          </a:p>
        </p:txBody>
      </p:sp>
      <p:cxnSp>
        <p:nvCxnSpPr>
          <p:cNvPr id="59" name="Straight Connector 58"/>
          <p:cNvCxnSpPr/>
          <p:nvPr/>
        </p:nvCxnSpPr>
        <p:spPr bwMode="auto">
          <a:xfrm flipV="1">
            <a:off x="1083782" y="3853254"/>
            <a:ext cx="0" cy="121575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4" name="TextBox 23"/>
          <p:cNvSpPr txBox="1"/>
          <p:nvPr/>
        </p:nvSpPr>
        <p:spPr>
          <a:xfrm>
            <a:off x="833980" y="4476371"/>
            <a:ext cx="55656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solidFill>
                  <a:srgbClr val="00B050"/>
                </a:solidFill>
              </a:rPr>
              <a:t>S1*</a:t>
            </a:r>
            <a:endParaRPr lang="en-US" sz="1800" b="1" dirty="0">
              <a:solidFill>
                <a:srgbClr val="00B050"/>
              </a:solidFill>
            </a:endParaRPr>
          </a:p>
        </p:txBody>
      </p:sp>
      <p:cxnSp>
        <p:nvCxnSpPr>
          <p:cNvPr id="61" name="Straight Connector 60"/>
          <p:cNvCxnSpPr/>
          <p:nvPr/>
        </p:nvCxnSpPr>
        <p:spPr bwMode="auto">
          <a:xfrm flipV="1">
            <a:off x="11211512" y="3872926"/>
            <a:ext cx="0" cy="1196078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6" name="TextBox 45"/>
          <p:cNvSpPr txBox="1"/>
          <p:nvPr/>
        </p:nvSpPr>
        <p:spPr>
          <a:xfrm>
            <a:off x="10848819" y="4309148"/>
            <a:ext cx="851515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solidFill>
                  <a:srgbClr val="00B050"/>
                </a:solidFill>
              </a:rPr>
              <a:t>NG2/3</a:t>
            </a:r>
            <a:endParaRPr lang="en-US" sz="18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5197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4" name="Straight Connector 53"/>
          <p:cNvCxnSpPr/>
          <p:nvPr/>
        </p:nvCxnSpPr>
        <p:spPr>
          <a:xfrm flipV="1">
            <a:off x="7824192" y="5230942"/>
            <a:ext cx="0" cy="48683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flipV="1">
            <a:off x="10248155" y="2050760"/>
            <a:ext cx="0" cy="1954305"/>
          </a:xfrm>
          <a:prstGeom prst="line">
            <a:avLst/>
          </a:prstGeom>
          <a:ln w="3810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-27384"/>
            <a:ext cx="12191999" cy="1143000"/>
          </a:xfrm>
        </p:spPr>
        <p:txBody>
          <a:bodyPr>
            <a:noAutofit/>
          </a:bodyPr>
          <a:lstStyle/>
          <a:p>
            <a:r>
              <a:rPr lang="es-ES" sz="3600" smtClean="0"/>
              <a:t>Overall timeline for NR in TSG-RAN</a:t>
            </a:r>
            <a:endParaRPr lang="en-GB" sz="3600" dirty="0"/>
          </a:p>
        </p:txBody>
      </p:sp>
      <p:sp>
        <p:nvSpPr>
          <p:cNvPr id="4" name="Rounded Rectangle 3"/>
          <p:cNvSpPr/>
          <p:nvPr/>
        </p:nvSpPr>
        <p:spPr>
          <a:xfrm>
            <a:off x="8304245" y="1052737"/>
            <a:ext cx="3552395" cy="998023"/>
          </a:xfrm>
          <a:prstGeom prst="roundRect">
            <a:avLst>
              <a:gd name="adj" fmla="val 13658"/>
            </a:avLst>
          </a:prstGeom>
          <a:solidFill>
            <a:schemeClr val="bg1"/>
          </a:solidFill>
          <a:ln w="57150" cap="flat" cmpd="sng" algn="ctr">
            <a:solidFill>
              <a:srgbClr val="FF0000"/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1000" dirty="0">
              <a:solidFill>
                <a:srgbClr val="34342B"/>
              </a:solidFill>
              <a:latin typeface="Vodafone Rg" pitchFamily="34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1127143" y="4641288"/>
            <a:ext cx="4896544" cy="2099501"/>
          </a:xfrm>
          <a:prstGeom prst="roundRect">
            <a:avLst/>
          </a:prstGeom>
          <a:solidFill>
            <a:schemeClr val="bg1"/>
          </a:solidFill>
          <a:ln w="57150" cap="flat" cmpd="sng" algn="ctr">
            <a:solidFill>
              <a:srgbClr val="00B0F0"/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1000" kern="1200" dirty="0" smtClean="0">
              <a:solidFill>
                <a:schemeClr val="accent5"/>
              </a:solidFill>
              <a:latin typeface="Vodafone Rg" pitchFamily="34" charset="0"/>
              <a:ea typeface="+mn-ea"/>
              <a:cs typeface="+mn-cs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316541" y="4678686"/>
            <a:ext cx="4707145" cy="216982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sz="1600" b="1" u="sng" dirty="0" smtClean="0">
                <a:solidFill>
                  <a:srgbClr val="00B0F0"/>
                </a:solidFill>
              </a:rPr>
              <a:t>2. CHECKPOINT: RAN#75: March 2017</a:t>
            </a:r>
            <a:r>
              <a:rPr lang="en-US" sz="1600" b="1" dirty="0" smtClean="0">
                <a:solidFill>
                  <a:srgbClr val="00B0F0"/>
                </a:solidFill>
              </a:rPr>
              <a:t>:</a:t>
            </a:r>
          </a:p>
          <a:p>
            <a:r>
              <a:rPr lang="en-US" sz="1400" dirty="0" smtClean="0"/>
              <a:t>- Completion of SI with corresponding performance evaluation and concepts;</a:t>
            </a:r>
          </a:p>
          <a:p>
            <a:r>
              <a:rPr lang="en-US" sz="1400" dirty="0" smtClean="0"/>
              <a:t>-  </a:t>
            </a:r>
            <a:r>
              <a:rPr lang="en-US" sz="1400" dirty="0"/>
              <a:t>A</a:t>
            </a:r>
            <a:r>
              <a:rPr lang="en-US" sz="1400" dirty="0" smtClean="0"/>
              <a:t>pproval of WID(s);</a:t>
            </a:r>
            <a:br>
              <a:rPr lang="en-US" sz="1400" dirty="0" smtClean="0"/>
            </a:br>
            <a:r>
              <a:rPr lang="en-US" sz="1400" dirty="0" smtClean="0"/>
              <a:t>- Report from RAN1/RAN2/RAN3/RAN4/SA2 on </a:t>
            </a:r>
            <a:r>
              <a:rPr lang="en-US" sz="1400" dirty="0" err="1" smtClean="0"/>
              <a:t>fwd</a:t>
            </a:r>
            <a:r>
              <a:rPr lang="en-US" sz="1400" dirty="0" smtClean="0"/>
              <a:t> compatibility of NSA and SA NR; </a:t>
            </a:r>
          </a:p>
          <a:p>
            <a:r>
              <a:rPr lang="en-GB" sz="1400" dirty="0" smtClean="0"/>
              <a:t>- </a:t>
            </a:r>
            <a:r>
              <a:rPr lang="en-US" sz="1400" dirty="0"/>
              <a:t>Reconfirmation of NR </a:t>
            </a:r>
            <a:r>
              <a:rPr lang="en-US" sz="1400" dirty="0" err="1"/>
              <a:t>timeplan</a:t>
            </a:r>
            <a:r>
              <a:rPr lang="en-US" sz="1400" dirty="0"/>
              <a:t>, including completion target for NSA higher layer </a:t>
            </a:r>
            <a:r>
              <a:rPr lang="en-US" sz="1400" dirty="0" smtClean="0"/>
              <a:t>components (box 4)</a:t>
            </a:r>
            <a:endParaRPr lang="en-GB" sz="1400" dirty="0"/>
          </a:p>
        </p:txBody>
      </p:sp>
      <p:sp>
        <p:nvSpPr>
          <p:cNvPr id="13" name="Rounded Rectangle 12"/>
          <p:cNvSpPr/>
          <p:nvPr/>
        </p:nvSpPr>
        <p:spPr>
          <a:xfrm>
            <a:off x="6152543" y="2420888"/>
            <a:ext cx="3783884" cy="1296144"/>
          </a:xfrm>
          <a:prstGeom prst="roundRect">
            <a:avLst>
              <a:gd name="adj" fmla="val 12326"/>
            </a:avLst>
          </a:prstGeom>
          <a:solidFill>
            <a:schemeClr val="bg1"/>
          </a:solidFill>
          <a:ln w="57150" cap="flat" cmpd="sng" algn="ctr">
            <a:solidFill>
              <a:srgbClr val="92D050"/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1000" dirty="0">
              <a:solidFill>
                <a:srgbClr val="34342B"/>
              </a:solidFill>
              <a:latin typeface="Vodafone Rg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263432" y="2475670"/>
            <a:ext cx="3477632" cy="1200329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sz="1600" b="1" u="sng" smtClean="0">
                <a:solidFill>
                  <a:srgbClr val="92D050"/>
                </a:solidFill>
              </a:rPr>
              <a:t>4. RAN#78/RAN#79:</a:t>
            </a:r>
            <a:r>
              <a:rPr lang="en-US" sz="1400" smtClean="0"/>
              <a:t> Stage-3 freeze for Non-Standalone </a:t>
            </a:r>
            <a:r>
              <a:rPr lang="en-US" sz="1400"/>
              <a:t>higher layers </a:t>
            </a:r>
            <a:r>
              <a:rPr lang="en-US" sz="1400" smtClean="0"/>
              <a:t>(</a:t>
            </a:r>
            <a:r>
              <a:rPr lang="en-US" sz="1400" dirty="0" smtClean="0"/>
              <a:t>including components common with </a:t>
            </a:r>
            <a:r>
              <a:rPr lang="en-US" sz="1400" smtClean="0"/>
              <a:t>standalone). </a:t>
            </a:r>
            <a:br>
              <a:rPr lang="en-US" sz="1400" smtClean="0"/>
            </a:br>
            <a:r>
              <a:rPr lang="en-US" sz="1400" smtClean="0"/>
              <a:t>Completion target TBD.</a:t>
            </a:r>
            <a:endParaRPr lang="en-US" sz="1200" dirty="0" smtClean="0"/>
          </a:p>
        </p:txBody>
      </p:sp>
      <p:sp>
        <p:nvSpPr>
          <p:cNvPr id="15" name="Rectangle 14"/>
          <p:cNvSpPr/>
          <p:nvPr/>
        </p:nvSpPr>
        <p:spPr>
          <a:xfrm>
            <a:off x="8304246" y="1124746"/>
            <a:ext cx="3608316" cy="76944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GB" sz="1600" b="1" u="sng" dirty="0" smtClean="0">
                <a:solidFill>
                  <a:srgbClr val="E20000"/>
                </a:solidFill>
              </a:rPr>
              <a:t>5. RAN#80, June 2018</a:t>
            </a:r>
            <a:r>
              <a:rPr lang="en-GB" sz="1600" b="1" dirty="0" smtClean="0">
                <a:solidFill>
                  <a:srgbClr val="E20000"/>
                </a:solidFill>
              </a:rPr>
              <a:t>: </a:t>
            </a:r>
            <a:r>
              <a:rPr lang="en-GB" sz="1400" dirty="0" smtClean="0"/>
              <a:t>Release 15 stage 3 freeze for NR, including Standalone.</a:t>
            </a:r>
            <a:endParaRPr lang="en-US" sz="1600" dirty="0" smtClean="0"/>
          </a:p>
        </p:txBody>
      </p:sp>
      <p:cxnSp>
        <p:nvCxnSpPr>
          <p:cNvPr id="35" name="Straight Connector 34"/>
          <p:cNvCxnSpPr/>
          <p:nvPr/>
        </p:nvCxnSpPr>
        <p:spPr>
          <a:xfrm flipH="1" flipV="1">
            <a:off x="4943872" y="3981638"/>
            <a:ext cx="23696" cy="67149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ounded Rectangle 37"/>
          <p:cNvSpPr/>
          <p:nvPr/>
        </p:nvSpPr>
        <p:spPr>
          <a:xfrm>
            <a:off x="1127141" y="1340768"/>
            <a:ext cx="2806296" cy="1152129"/>
          </a:xfrm>
          <a:prstGeom prst="roundRect">
            <a:avLst/>
          </a:prstGeom>
          <a:solidFill>
            <a:schemeClr val="bg1"/>
          </a:solidFill>
          <a:ln w="57150" cap="flat" cmpd="sng" algn="ctr">
            <a:solidFill>
              <a:schemeClr val="accent6"/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900" kern="1200" dirty="0" smtClean="0">
              <a:solidFill>
                <a:schemeClr val="accent5"/>
              </a:solidFill>
              <a:latin typeface="Vodafone Rg" pitchFamily="34" charset="0"/>
              <a:ea typeface="+mn-ea"/>
              <a:cs typeface="+mn-cs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1316541" y="1415677"/>
            <a:ext cx="2672256" cy="846386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sz="1400" b="1" u="sng" dirty="0" smtClean="0">
                <a:solidFill>
                  <a:schemeClr val="accent6"/>
                </a:solidFill>
              </a:rPr>
              <a:t>1. RAN#73, September 2016:</a:t>
            </a:r>
            <a:endParaRPr lang="en-US" sz="1400" b="1" dirty="0">
              <a:solidFill>
                <a:schemeClr val="accent6"/>
              </a:solidFill>
            </a:endParaRPr>
          </a:p>
          <a:p>
            <a:r>
              <a:rPr lang="en-US" sz="1400" dirty="0" smtClean="0"/>
              <a:t>5G NR Requirements TR completion</a:t>
            </a:r>
          </a:p>
        </p:txBody>
      </p:sp>
      <p:cxnSp>
        <p:nvCxnSpPr>
          <p:cNvPr id="40" name="Straight Connector 39"/>
          <p:cNvCxnSpPr/>
          <p:nvPr/>
        </p:nvCxnSpPr>
        <p:spPr>
          <a:xfrm flipV="1">
            <a:off x="2735627" y="2492895"/>
            <a:ext cx="0" cy="148874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ounded Rectangle 44"/>
          <p:cNvSpPr/>
          <p:nvPr/>
        </p:nvSpPr>
        <p:spPr>
          <a:xfrm rot="5400000">
            <a:off x="5913868" y="2150944"/>
            <a:ext cx="279725" cy="3941468"/>
          </a:xfrm>
          <a:prstGeom prst="roundRect">
            <a:avLst>
              <a:gd name="adj" fmla="val 6571"/>
            </a:avLst>
          </a:prstGeom>
          <a:solidFill>
            <a:schemeClr val="bg1">
              <a:lumMod val="75000"/>
            </a:schemeClr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1000" kern="1200" dirty="0" smtClean="0">
              <a:solidFill>
                <a:srgbClr val="34342B"/>
              </a:solidFill>
              <a:latin typeface="Vodafone Rg" pitchFamily="34" charset="0"/>
              <a:ea typeface="+mn-ea"/>
              <a:cs typeface="+mn-cs"/>
            </a:endParaRPr>
          </a:p>
        </p:txBody>
      </p:sp>
      <p:sp>
        <p:nvSpPr>
          <p:cNvPr id="46" name="Rounded Rectangle 45"/>
          <p:cNvSpPr/>
          <p:nvPr/>
        </p:nvSpPr>
        <p:spPr>
          <a:xfrm rot="5400000">
            <a:off x="9954544" y="2150856"/>
            <a:ext cx="279904" cy="3941468"/>
          </a:xfrm>
          <a:prstGeom prst="roundRect">
            <a:avLst>
              <a:gd name="adj" fmla="val 6571"/>
            </a:avLst>
          </a:prstGeom>
          <a:solidFill>
            <a:schemeClr val="bg1">
              <a:lumMod val="75000"/>
            </a:schemeClr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1000" kern="1200" dirty="0" smtClean="0">
              <a:solidFill>
                <a:srgbClr val="34342B"/>
              </a:solidFill>
              <a:latin typeface="Vodafone Rg" pitchFamily="34" charset="0"/>
              <a:ea typeface="+mn-ea"/>
              <a:cs typeface="+mn-cs"/>
            </a:endParaRPr>
          </a:p>
        </p:txBody>
      </p:sp>
      <p:sp>
        <p:nvSpPr>
          <p:cNvPr id="47" name="Title 2"/>
          <p:cNvSpPr txBox="1">
            <a:spLocks/>
          </p:cNvSpPr>
          <p:nvPr/>
        </p:nvSpPr>
        <p:spPr>
          <a:xfrm>
            <a:off x="5454814" y="3933057"/>
            <a:ext cx="2393805" cy="29542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>
                <a:solidFill>
                  <a:schemeClr val="accent1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es-ES" dirty="0" smtClean="0">
                <a:solidFill>
                  <a:schemeClr val="bg1"/>
                </a:solidFill>
              </a:rPr>
              <a:t>2017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25" name="Rounded Rectangle 24"/>
          <p:cNvSpPr/>
          <p:nvPr/>
        </p:nvSpPr>
        <p:spPr>
          <a:xfrm rot="5400000">
            <a:off x="1878110" y="2150855"/>
            <a:ext cx="279903" cy="3941468"/>
          </a:xfrm>
          <a:prstGeom prst="roundRect">
            <a:avLst>
              <a:gd name="adj" fmla="val 6571"/>
            </a:avLst>
          </a:prstGeom>
          <a:solidFill>
            <a:schemeClr val="bg1">
              <a:lumMod val="75000"/>
            </a:schemeClr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1000" kern="1200" dirty="0" smtClean="0">
              <a:solidFill>
                <a:srgbClr val="34342B"/>
              </a:solidFill>
              <a:latin typeface="Vodafone Rg" pitchFamily="34" charset="0"/>
              <a:ea typeface="+mn-ea"/>
              <a:cs typeface="+mn-cs"/>
            </a:endParaRPr>
          </a:p>
        </p:txBody>
      </p:sp>
      <p:sp>
        <p:nvSpPr>
          <p:cNvPr id="32" name="Title 2"/>
          <p:cNvSpPr txBox="1">
            <a:spLocks/>
          </p:cNvSpPr>
          <p:nvPr/>
        </p:nvSpPr>
        <p:spPr>
          <a:xfrm>
            <a:off x="1467214" y="3933057"/>
            <a:ext cx="2393805" cy="29542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>
                <a:solidFill>
                  <a:schemeClr val="accent1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es-ES" dirty="0" smtClean="0">
                <a:solidFill>
                  <a:schemeClr val="bg1"/>
                </a:solidFill>
              </a:rPr>
              <a:t>2016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52" name="Rounded Rectangle 51"/>
          <p:cNvSpPr/>
          <p:nvPr/>
        </p:nvSpPr>
        <p:spPr>
          <a:xfrm>
            <a:off x="6288022" y="4843607"/>
            <a:ext cx="3727663" cy="1394866"/>
          </a:xfrm>
          <a:prstGeom prst="roundRect">
            <a:avLst>
              <a:gd name="adj" fmla="val 12326"/>
            </a:avLst>
          </a:prstGeom>
          <a:solidFill>
            <a:schemeClr val="bg1"/>
          </a:solidFill>
          <a:ln w="57150" cap="flat" cmpd="sng" algn="ctr">
            <a:solidFill>
              <a:srgbClr val="92D050"/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900" kern="1200" dirty="0" smtClean="0">
              <a:solidFill>
                <a:srgbClr val="34342B"/>
              </a:solidFill>
              <a:latin typeface="Vodafone Rg" pitchFamily="34" charset="0"/>
              <a:ea typeface="+mn-ea"/>
              <a:cs typeface="+mn-cs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6398913" y="4822701"/>
            <a:ext cx="3616772" cy="1231106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sz="1400" b="1" u="sng" smtClean="0">
                <a:solidFill>
                  <a:srgbClr val="92D050"/>
                </a:solidFill>
              </a:rPr>
              <a:t>3. RAN#78</a:t>
            </a:r>
            <a:r>
              <a:rPr lang="en-US" sz="1400" b="1" u="sng" dirty="0" smtClean="0">
                <a:solidFill>
                  <a:srgbClr val="92D050"/>
                </a:solidFill>
              </a:rPr>
              <a:t>, December 2017</a:t>
            </a:r>
            <a:r>
              <a:rPr lang="en-US" sz="1400" b="1" dirty="0" smtClean="0">
                <a:solidFill>
                  <a:srgbClr val="92D050"/>
                </a:solidFill>
              </a:rPr>
              <a:t>: </a:t>
            </a:r>
          </a:p>
          <a:p>
            <a:r>
              <a:rPr lang="en-US" sz="1200" smtClean="0"/>
              <a:t>- Stage </a:t>
            </a:r>
            <a:r>
              <a:rPr lang="en-US" sz="1200"/>
              <a:t>3 freeze of L1/L2 for common aspects of NSA (focused on licensed bands) and SA </a:t>
            </a:r>
            <a:r>
              <a:rPr lang="en-US" sz="1200" smtClean="0"/>
              <a:t>NR;</a:t>
            </a:r>
          </a:p>
          <a:p>
            <a:r>
              <a:rPr lang="en-US" sz="1200" smtClean="0"/>
              <a:t>- Principles agreed for </a:t>
            </a:r>
            <a:r>
              <a:rPr lang="en-US" sz="1200"/>
              <a:t>SA-specific </a:t>
            </a:r>
            <a:r>
              <a:rPr lang="en-US" sz="1200" smtClean="0"/>
              <a:t>L1/L2 components.</a:t>
            </a:r>
            <a:endParaRPr lang="en-US" sz="1200" dirty="0"/>
          </a:p>
        </p:txBody>
      </p:sp>
      <p:sp>
        <p:nvSpPr>
          <p:cNvPr id="34" name="Title 2"/>
          <p:cNvSpPr txBox="1">
            <a:spLocks/>
          </p:cNvSpPr>
          <p:nvPr/>
        </p:nvSpPr>
        <p:spPr>
          <a:xfrm>
            <a:off x="9722995" y="3933057"/>
            <a:ext cx="2393805" cy="29542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>
                <a:solidFill>
                  <a:schemeClr val="accent1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es-ES" smtClean="0">
                <a:solidFill>
                  <a:schemeClr val="bg1"/>
                </a:solidFill>
              </a:rPr>
              <a:t>2018</a:t>
            </a:r>
            <a:endParaRPr lang="en-GB" dirty="0">
              <a:solidFill>
                <a:schemeClr val="bg1"/>
              </a:solidFill>
            </a:endParaRPr>
          </a:p>
        </p:txBody>
      </p:sp>
      <p:cxnSp>
        <p:nvCxnSpPr>
          <p:cNvPr id="24" name="Straight Connector 23"/>
          <p:cNvCxnSpPr/>
          <p:nvPr/>
        </p:nvCxnSpPr>
        <p:spPr>
          <a:xfrm flipV="1">
            <a:off x="7824192" y="4261541"/>
            <a:ext cx="0" cy="58206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/>
          <p:cNvSpPr/>
          <p:nvPr/>
        </p:nvSpPr>
        <p:spPr>
          <a:xfrm>
            <a:off x="9250196" y="6297320"/>
            <a:ext cx="2891667" cy="630942"/>
          </a:xfrm>
          <a:prstGeom prst="rect">
            <a:avLst/>
          </a:prstGeom>
          <a:ln w="31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sz="1400" u="sng"/>
              <a:t>Note:</a:t>
            </a:r>
            <a:r>
              <a:rPr lang="en-US" sz="1400"/>
              <a:t> </a:t>
            </a:r>
            <a:r>
              <a:rPr lang="en-US" sz="1400" smtClean="0"/>
              <a:t>SA: Standalone</a:t>
            </a:r>
          </a:p>
          <a:p>
            <a:r>
              <a:rPr lang="en-US" sz="1400" smtClean="0"/>
              <a:t>        NSA: Non-Standalone</a:t>
            </a:r>
          </a:p>
        </p:txBody>
      </p:sp>
    </p:spTree>
    <p:extLst>
      <p:ext uri="{BB962C8B-B14F-4D97-AF65-F5344CB8AC3E}">
        <p14:creationId xmlns:p14="http://schemas.microsoft.com/office/powerpoint/2010/main" val="9221598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Logo_ChapterSlide_Wide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60325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657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EriCOLL Docs" ma:contentTypeID="0x010100BB337192E63E44A7A744CE7393F41F4E0033AE7C16A16D614387F8BCBCA706EC4C" ma:contentTypeVersion="12" ma:contentTypeDescription="EriCOLL Document Content Type" ma:contentTypeScope="" ma:versionID="c62f6bf4d9d046f13c727b12308b9e36">
  <xsd:schema xmlns:xsd="http://www.w3.org/2001/XMLSchema" xmlns:xs="http://www.w3.org/2001/XMLSchema" xmlns:p="http://schemas.microsoft.com/office/2006/metadata/properties" xmlns:ns2="08b2df90-05d3-4030-90d4-c9feeb4a1cd9" xmlns:ns3="72fa311c-3e01-4f0f-ad4b-f503916d09d4" xmlns:ns4="http://schemas.microsoft.com/sharepoint/v4" targetNamespace="http://schemas.microsoft.com/office/2006/metadata/properties" ma:root="true" ma:fieldsID="60531e89efb62ba58bc2b0748e9ad440" ns2:_="" ns3:_="" ns4:_="">
    <xsd:import namespace="08b2df90-05d3-4030-90d4-c9feeb4a1cd9"/>
    <xsd:import namespace="72fa311c-3e01-4f0f-ad4b-f503916d09d4"/>
    <xsd:import namespace="http://schemas.microsoft.com/sharepoint/v4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Prepared." minOccurs="0"/>
                <xsd:element ref="ns3:EriCOLLDate." minOccurs="0"/>
                <xsd:element ref="ns3:AbstractOrSummary." minOccurs="0"/>
                <xsd:element ref="ns2:TaxKeywordTaxHTField" minOccurs="0"/>
                <xsd:element ref="ns2:TaxCatchAll" minOccurs="0"/>
                <xsd:element ref="ns2:TaxCatchAllLabel" minOccurs="0"/>
                <xsd:element ref="ns3:EriCOLLCategoryTaxHTField0" minOccurs="0"/>
                <xsd:element ref="ns3:EriCOLLOrganizationUnitTaxHTField0" minOccurs="0"/>
                <xsd:element ref="ns3:EriCOLLCompetenceTaxHTField0" minOccurs="0"/>
                <xsd:element ref="ns3:EriCOLLCountryTaxHTField0" minOccurs="0"/>
                <xsd:element ref="ns2:EriCOLLCustomerTaxHTField0" minOccurs="0"/>
                <xsd:element ref="ns3:EriCOLLProcessTaxHTField0" minOccurs="0"/>
                <xsd:element ref="ns3:EriCOLLProductsTaxHTField0" minOccurs="0"/>
                <xsd:element ref="ns3:EriCOLLProjectsTaxHTField0" minOccurs="0"/>
                <xsd:element ref="ns4:IconOverla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8b2df90-05d3-4030-90d4-c9feeb4a1cd9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TaxKeywordTaxHTField" ma:index="14" nillable="true" ma:taxonomy="true" ma:internalName="TaxKeywordTaxHTField" ma:taxonomyFieldName="TaxKeyword" ma:displayName="Keywords." ma:readOnly="false" ma:fieldId="{23f27201-bee3-471e-b2e7-b64fd8b7ca38}" ma:taxonomyMulti="true" ma:sspId="0e710d51-58b4-4530-836b-fce5679fe049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15" nillable="true" ma:displayName="Taxonomy Catch All Column" ma:hidden="true" ma:list="{c58505f0-04be-4a6d-b93c-33c1c4098aaa}" ma:internalName="TaxCatchAll" ma:showField="CatchAllData" ma:web="72fa311c-3e01-4f0f-ad4b-f503916d09d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6" nillable="true" ma:displayName="Taxonomy Catch All Column1" ma:hidden="true" ma:list="{c58505f0-04be-4a6d-b93c-33c1c4098aaa}" ma:internalName="TaxCatchAllLabel" ma:readOnly="true" ma:showField="CatchAllDataLabel" ma:web="72fa311c-3e01-4f0f-ad4b-f503916d09d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EriCOLLCustomerTaxHTField0" ma:index="26" nillable="true" ma:taxonomy="true" ma:internalName="EriCOLLCustomerTaxHTField0" ma:taxonomyFieldName="EriCOLLCustomer" ma:displayName="Customer." ma:readOnly="false" ma:fieldId="{8480f48b-f8b7-4c77-be55-63d41a1fdb0d}" ma:taxonomyMulti="true" ma:sspId="0e710d51-58b4-4530-836b-fce5679fe049" ma:termSetId="4e0bb0d4-0179-488a-a161-abd655dda2e7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fa311c-3e01-4f0f-ad4b-f503916d09d4" elementFormDefault="qualified">
    <xsd:import namespace="http://schemas.microsoft.com/office/2006/documentManagement/types"/>
    <xsd:import namespace="http://schemas.microsoft.com/office/infopath/2007/PartnerControls"/>
    <xsd:element name="Prepared." ma:index="11" nillable="true" ma:displayName="Prepared." ma:internalName="Prepared_x002e_" ma:readOnly="false">
      <xsd:simpleType>
        <xsd:restriction base="dms:Text">
          <xsd:maxLength value="255"/>
        </xsd:restriction>
      </xsd:simpleType>
    </xsd:element>
    <xsd:element name="EriCOLLDate." ma:index="12" nillable="true" ma:displayName="Date." ma:internalName="EriCOLLDate_x002e_" ma:readOnly="false">
      <xsd:simpleType>
        <xsd:restriction base="dms:Text">
          <xsd:maxLength value="255"/>
        </xsd:restriction>
      </xsd:simpleType>
    </xsd:element>
    <xsd:element name="AbstractOrSummary." ma:index="13" nillable="true" ma:displayName="Abstract/Summary." ma:internalName="AbstractOrSummary_x002e_" ma:readOnly="false">
      <xsd:simpleType>
        <xsd:restriction base="dms:Note"/>
      </xsd:simpleType>
    </xsd:element>
    <xsd:element name="EriCOLLCategoryTaxHTField0" ma:index="18" nillable="true" ma:taxonomy="true" ma:internalName="EriCOLLCategoryTaxHTField0" ma:taxonomyFieldName="EriCOLLCategory" ma:displayName="Category." ma:readOnly="false" ma:default="1;#Technology|b3747014-464c-4f4a-88e7-23c663dc6c06;#2;#Project|5fd1cb76-0b0e-4149-8caf-738ae6fe14fe;#3;#Research|7f1f7aab-c784-40ec-8666-825d2ac7abef" ma:fieldId="{e72cc46e-70aa-41d8-b11d-9bbfd769c5eb}" ma:taxonomyMulti="true" ma:sspId="0e710d51-58b4-4530-836b-fce5679fe049" ma:termSetId="f35c1d4c-78ac-4f40-bb38-8d71ec401e64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OrganizationUnitTaxHTField0" ma:index="20" nillable="true" ma:taxonomy="true" ma:internalName="EriCOLLOrganizationUnitTaxHTField0" ma:taxonomyFieldName="EriCOLLOrganizationUnit" ma:displayName="Organization Unit." ma:readOnly="false" ma:default="4;#GF Technology and Portfolio Management|7ac278bb-d2a3-440f-950b-542e9e64b75a" ma:fieldId="{7588c015-b936-47f7-bb64-663949dc467e}" ma:taxonomyMulti="true" ma:sspId="0e710d51-58b4-4530-836b-fce5679fe049" ma:termSetId="67f5b04f-38bf-47c9-889f-003f3bcd139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CompetenceTaxHTField0" ma:index="22" nillable="true" ma:taxonomy="true" ma:internalName="EriCOLLCompetenceTaxHTField0" ma:taxonomyFieldName="EriCOLLCompetence" ma:displayName="Competence." ma:readOnly="false" ma:fieldId="{ff7cf505-5048-4f7f-991c-4d426a4ce272}" ma:taxonomyMulti="true" ma:sspId="0e710d51-58b4-4530-836b-fce5679fe049" ma:termSetId="3b0c01a2-44af-4012-bd1f-a99c2b798efa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CountryTaxHTField0" ma:index="24" nillable="true" ma:taxonomy="true" ma:internalName="EriCOLLCountryTaxHTField0" ma:taxonomyFieldName="EriCOLLCountry" ma:displayName="Country." ma:readOnly="false" ma:fieldId="{a6c34b01-f2c2-4f05-b9ad-d4935bafeeb2}" ma:taxonomyMulti="true" ma:sspId="0e710d51-58b4-4530-836b-fce5679fe049" ma:termSetId="d4bcc4ed-3121-4db4-a523-83f3d1018798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ProcessTaxHTField0" ma:index="28" nillable="true" ma:taxonomy="true" ma:internalName="EriCOLLProcessTaxHTField0" ma:taxonomyFieldName="EriCOLLProcess" ma:displayName="Process." ma:readOnly="false" ma:fieldId="{69b1f811-b392-4734-aa69-0125c68961bd}" ma:taxonomyMulti="true" ma:sspId="0e710d51-58b4-4530-836b-fce5679fe049" ma:termSetId="3d5773de-e402-4858-b471-2c5969a51f0d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ProductsTaxHTField0" ma:index="30" nillable="true" ma:taxonomy="true" ma:internalName="EriCOLLProductsTaxHTField0" ma:taxonomyFieldName="EriCOLLProducts" ma:displayName="Products." ma:readOnly="false" ma:fieldId="{e7fe205b-2114-43c4-bcb7-1bbbbd16d461}" ma:taxonomyMulti="true" ma:sspId="0e710d51-58b4-4530-836b-fce5679fe049" ma:termSetId="943c8fbd-8b50-4b6a-b4b8-9342be84b8f7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ProjectsTaxHTField0" ma:index="32" nillable="true" ma:taxonomy="true" ma:internalName="EriCOLLProjectsTaxHTField0" ma:taxonomyFieldName="EriCOLLProjects" ma:displayName="Projects." ma:readOnly="false" ma:fieldId="{6d690e96-80d8-4550-9bd4-922d740a55ff}" ma:taxonomyMulti="true" ma:sspId="0e710d51-58b4-4530-836b-fce5679fe049" ma:termSetId="66ed0c52-5b15-42c7-a9e7-77fbdfe62b34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34" nillable="true" ma:displayName="IconOverlay" ma:hidden="true" ma:internalName="IconOverlay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haredContentType xmlns="Microsoft.SharePoint.Taxonomy.ContentTypeSync" SourceId="0e710d51-58b4-4530-836b-fce5679fe049" ContentTypeId="0x010100BB337192E63E44A7A744CE7393F41F4E" PreviousValue="false"/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08b2df90-05d3-4030-90d4-c9feeb4a1cd9">WVVVEZWPY5V4-1-8816</_dlc_DocId>
    <TaxCatchAll xmlns="08b2df90-05d3-4030-90d4-c9feeb4a1cd9">
      <Value>4</Value>
      <Value>3</Value>
      <Value>2</Value>
      <Value>1</Value>
    </TaxCatchAll>
    <EriCOLLCategoryTaxHTField0 xmlns="72fa311c-3e01-4f0f-ad4b-f503916d09d4">
      <Terms xmlns="http://schemas.microsoft.com/office/infopath/2007/PartnerControls">
        <TermInfo xmlns="http://schemas.microsoft.com/office/infopath/2007/PartnerControls">
          <TermName xmlns="http://schemas.microsoft.com/office/infopath/2007/PartnerControls">Technology</TermName>
          <TermId xmlns="http://schemas.microsoft.com/office/infopath/2007/PartnerControls">b3747014-464c-4f4a-88e7-23c663dc6c06</TermId>
        </TermInfo>
        <TermInfo xmlns="http://schemas.microsoft.com/office/infopath/2007/PartnerControls">
          <TermName xmlns="http://schemas.microsoft.com/office/infopath/2007/PartnerControls">Project</TermName>
          <TermId xmlns="http://schemas.microsoft.com/office/infopath/2007/PartnerControls">5fd1cb76-0b0e-4149-8caf-738ae6fe14fe</TermId>
        </TermInfo>
        <TermInfo xmlns="http://schemas.microsoft.com/office/infopath/2007/PartnerControls">
          <TermName xmlns="http://schemas.microsoft.com/office/infopath/2007/PartnerControls">Research</TermName>
          <TermId xmlns="http://schemas.microsoft.com/office/infopath/2007/PartnerControls">7f1f7aab-c784-40ec-8666-825d2ac7abef</TermId>
        </TermInfo>
      </Terms>
    </EriCOLLCategoryTaxHTField0>
    <EriCOLLOrganizationUnitTaxHTField0 xmlns="72fa311c-3e01-4f0f-ad4b-f503916d09d4">
      <Terms xmlns="http://schemas.microsoft.com/office/infopath/2007/PartnerControls">
        <TermInfo xmlns="http://schemas.microsoft.com/office/infopath/2007/PartnerControls">
          <TermName xmlns="http://schemas.microsoft.com/office/infopath/2007/PartnerControls">GF Technology and Portfolio Management</TermName>
          <TermId xmlns="http://schemas.microsoft.com/office/infopath/2007/PartnerControls">7ac278bb-d2a3-440f-950b-542e9e64b75a</TermId>
        </TermInfo>
      </Terms>
    </EriCOLLOrganizationUnitTaxHTField0>
    <_dlc_DocIdUrl xmlns="08b2df90-05d3-4030-90d4-c9feeb4a1cd9">
      <Url>https://ericoll.internal.ericsson.com/sites/FRA/_layouts/DocIdRedir.aspx?ID=WVVVEZWPY5V4-1-8816</Url>
      <Description>WVVVEZWPY5V4-1-8816</Description>
    </_dlc_DocIdUrl>
    <EriCOLLCountryTaxHTField0 xmlns="72fa311c-3e01-4f0f-ad4b-f503916d09d4">
      <Terms xmlns="http://schemas.microsoft.com/office/infopath/2007/PartnerControls"/>
    </EriCOLLCountryTaxHTField0>
    <EriCOLLCompetenceTaxHTField0 xmlns="72fa311c-3e01-4f0f-ad4b-f503916d09d4">
      <Terms xmlns="http://schemas.microsoft.com/office/infopath/2007/PartnerControls"/>
    </EriCOLLCompetenceTaxHTField0>
    <IconOverlay xmlns="http://schemas.microsoft.com/sharepoint/v4" xsi:nil="true"/>
    <EriCOLLProjectsTaxHTField0 xmlns="72fa311c-3e01-4f0f-ad4b-f503916d09d4">
      <Terms xmlns="http://schemas.microsoft.com/office/infopath/2007/PartnerControls"/>
    </EriCOLLProjectsTaxHTField0>
    <TaxKeywordTaxHTField xmlns="08b2df90-05d3-4030-90d4-c9feeb4a1cd9">
      <Terms xmlns="http://schemas.microsoft.com/office/infopath/2007/PartnerControls"/>
    </TaxKeywordTaxHTField>
    <Prepared. xmlns="72fa311c-3e01-4f0f-ad4b-f503916d09d4" xsi:nil="true"/>
    <EriCOLLDate. xmlns="72fa311c-3e01-4f0f-ad4b-f503916d09d4" xsi:nil="true"/>
    <EriCOLLProcessTaxHTField0 xmlns="72fa311c-3e01-4f0f-ad4b-f503916d09d4">
      <Terms xmlns="http://schemas.microsoft.com/office/infopath/2007/PartnerControls"/>
    </EriCOLLProcessTaxHTField0>
    <EriCOLLProductsTaxHTField0 xmlns="72fa311c-3e01-4f0f-ad4b-f503916d09d4">
      <Terms xmlns="http://schemas.microsoft.com/office/infopath/2007/PartnerControls"/>
    </EriCOLLProductsTaxHTField0>
    <AbstractOrSummary. xmlns="72fa311c-3e01-4f0f-ad4b-f503916d09d4" xsi:nil="true"/>
    <EriCOLLCustomerTaxHTField0 xmlns="08b2df90-05d3-4030-90d4-c9feeb4a1cd9">
      <Terms xmlns="http://schemas.microsoft.com/office/infopath/2007/PartnerControls"/>
    </EriCOLLCustomerTaxHTField0>
  </documentManagement>
</p:properties>
</file>

<file path=customXml/itemProps1.xml><?xml version="1.0" encoding="utf-8"?>
<ds:datastoreItem xmlns:ds="http://schemas.openxmlformats.org/officeDocument/2006/customXml" ds:itemID="{7B913CFF-8451-453A-82FF-3595AB0195C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8b2df90-05d3-4030-90d4-c9feeb4a1cd9"/>
    <ds:schemaRef ds:uri="72fa311c-3e01-4f0f-ad4b-f503916d09d4"/>
    <ds:schemaRef ds:uri="http://schemas.microsoft.com/sharepoint/v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EA0F68D-E77D-49B5-A87B-041BF36DFF2F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2F80E64D-AD87-4672-9C71-A71A006FDEBF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F9DC6308-D1F0-4820-8ACC-11932E3DB338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7F186E97-A16E-454F-80DE-A0B5FAD79B72}">
  <ds:schemaRefs>
    <ds:schemaRef ds:uri="http://purl.org/dc/dcmitype/"/>
    <ds:schemaRef ds:uri="http://schemas.microsoft.com/office/2006/metadata/properties"/>
    <ds:schemaRef ds:uri="http://purl.org/dc/terms/"/>
    <ds:schemaRef ds:uri="http://www.w3.org/XML/1998/namespace"/>
    <ds:schemaRef ds:uri="http://schemas.openxmlformats.org/package/2006/metadata/core-properties"/>
    <ds:schemaRef ds:uri="http://schemas.microsoft.com/office/2006/documentManagement/types"/>
    <ds:schemaRef ds:uri="http://purl.org/dc/elements/1.1/"/>
    <ds:schemaRef ds:uri="http://schemas.microsoft.com/sharepoint/v4"/>
    <ds:schemaRef ds:uri="72fa311c-3e01-4f0f-ad4b-f503916d09d4"/>
    <ds:schemaRef ds:uri="http://schemas.microsoft.com/office/infopath/2007/PartnerControls"/>
    <ds:schemaRef ds:uri="08b2df90-05d3-4030-90d4-c9feeb4a1cd9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11664</TotalTime>
  <Words>555</Words>
  <Application>Microsoft Office PowerPoint</Application>
  <PresentationFormat>Custom</PresentationFormat>
  <Paragraphs>76</Paragraphs>
  <Slides>6</Slides>
  <Notes>4</Notes>
  <HiddenSlides>1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Wingdings</vt:lpstr>
      <vt:lpstr>Vodafone Rg</vt:lpstr>
      <vt:lpstr>Ericsson Capital TT</vt:lpstr>
      <vt:lpstr>MS PGothic</vt:lpstr>
      <vt:lpstr>PresentationTemplate2011</vt:lpstr>
      <vt:lpstr>5G architecture</vt:lpstr>
      <vt:lpstr>1) What are the architecture design principles and building blocks you are working on for 5G era?</vt:lpstr>
      <vt:lpstr>2) What are the implementation aspects for the above principles and building blocks?</vt:lpstr>
      <vt:lpstr>3) What is the standardization roadmap?</vt:lpstr>
      <vt:lpstr>Overall timeline for NR in TSG-RAN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5G Architecture - Semafour Workshop</dc:title>
  <dc:creator>icaro.leonardo.da.silva@ericsson.com</dc:creator>
  <dc:description>Rev PA1</dc:description>
  <cp:lastModifiedBy>Icaro Da Silva</cp:lastModifiedBy>
  <cp:revision>348</cp:revision>
  <dcterms:created xsi:type="dcterms:W3CDTF">2011-05-24T09:22:48Z</dcterms:created>
  <dcterms:modified xsi:type="dcterms:W3CDTF">2016-06-28T14:12:01Z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FooterType">
    <vt:lpwstr>PresTemp</vt:lpwstr>
  </property>
  <property fmtid="{D5CDD505-2E9C-101B-9397-08002B2CF9AE}" pid="7" name="UsedFont">
    <vt:lpwstr>Ericsson Capital TT</vt:lpwstr>
  </property>
  <property fmtid="{D5CDD505-2E9C-101B-9397-08002B2CF9AE}" pid="8" name="x">
    <vt:lpwstr>1</vt:lpwstr>
  </property>
  <property fmtid="{D5CDD505-2E9C-101B-9397-08002B2CF9AE}" pid="9" name="White">
    <vt:bool>true</vt:bool>
  </property>
  <property fmtid="{D5CDD505-2E9C-101B-9397-08002B2CF9AE}" pid="10" name="chkMetaData">
    <vt:bool>false</vt:bool>
  </property>
  <property fmtid="{D5CDD505-2E9C-101B-9397-08002B2CF9AE}" pid="11" name="chkTaglines">
    <vt:bool>false</vt:bool>
  </property>
  <property fmtid="{D5CDD505-2E9C-101B-9397-08002B2CF9AE}" pid="12" name="SecurityClass">
    <vt:lpwstr>Ericsson Internal</vt:lpwstr>
  </property>
  <property fmtid="{D5CDD505-2E9C-101B-9397-08002B2CF9AE}" pid="13" name="txtConfLabel">
    <vt:lpwstr>Ericsson Internal</vt:lpwstr>
  </property>
  <property fmtid="{D5CDD505-2E9C-101B-9397-08002B2CF9AE}" pid="14" name="optUseConfClass">
    <vt:bool>true</vt:bool>
  </property>
  <property fmtid="{D5CDD505-2E9C-101B-9397-08002B2CF9AE}" pid="15" name="optUseConfLabel">
    <vt:bool>false</vt:bool>
  </property>
  <property fmtid="{D5CDD505-2E9C-101B-9397-08002B2CF9AE}" pid="16" name="optFooterCVLDocNo">
    <vt:bool>true</vt:bool>
  </property>
  <property fmtid="{D5CDD505-2E9C-101B-9397-08002B2CF9AE}" pid="17" name="optFooterCVLCopyright">
    <vt:bool>false</vt:bool>
  </property>
  <property fmtid="{D5CDD505-2E9C-101B-9397-08002B2CF9AE}" pid="18" name="optEnterText1">
    <vt:bool>false</vt:bool>
  </property>
  <property fmtid="{D5CDD505-2E9C-101B-9397-08002B2CF9AE}" pid="19" name="optFooterCVLConfLabel">
    <vt:bool>true</vt:bool>
  </property>
  <property fmtid="{D5CDD505-2E9C-101B-9397-08002B2CF9AE}" pid="20" name="optEnterText2">
    <vt:bool>false</vt:bool>
  </property>
  <property fmtid="{D5CDD505-2E9C-101B-9397-08002B2CF9AE}" pid="21" name="optFooterCVLTitle">
    <vt:bool>true</vt:bool>
  </property>
  <property fmtid="{D5CDD505-2E9C-101B-9397-08002B2CF9AE}" pid="22" name="optFooterCVLPrep">
    <vt:bool>false</vt:bool>
  </property>
  <property fmtid="{D5CDD505-2E9C-101B-9397-08002B2CF9AE}" pid="23" name="optEnterText3">
    <vt:bool>false</vt:bool>
  </property>
  <property fmtid="{D5CDD505-2E9C-101B-9397-08002B2CF9AE}" pid="24" name="optFooterCVLDate">
    <vt:bool>true</vt:bool>
  </property>
  <property fmtid="{D5CDD505-2E9C-101B-9397-08002B2CF9AE}" pid="25" name="optEnterText4">
    <vt:bool>false</vt:bool>
  </property>
  <property fmtid="{D5CDD505-2E9C-101B-9397-08002B2CF9AE}" pid="26" name="LeftFooterField">
    <vt:lpwstr/>
  </property>
  <property fmtid="{D5CDD505-2E9C-101B-9397-08002B2CF9AE}" pid="27" name="MiddleFooterField">
    <vt:lpwstr>Ericsson Internal</vt:lpwstr>
  </property>
  <property fmtid="{D5CDD505-2E9C-101B-9397-08002B2CF9AE}" pid="28" name="RightFooterField">
    <vt:lpwstr/>
  </property>
  <property fmtid="{D5CDD505-2E9C-101B-9397-08002B2CF9AE}" pid="29" name="RightFooterField2">
    <vt:lpwstr>2014-09-11</vt:lpwstr>
  </property>
  <property fmtid="{D5CDD505-2E9C-101B-9397-08002B2CF9AE}" pid="30" name="TotalNumb">
    <vt:bool>false</vt:bool>
  </property>
  <property fmtid="{D5CDD505-2E9C-101B-9397-08002B2CF9AE}" pid="31" name="Pages">
    <vt:bool>true</vt:bool>
  </property>
  <property fmtid="{D5CDD505-2E9C-101B-9397-08002B2CF9AE}" pid="32" name="DocumentType2">
    <vt:lpwstr>Presentation2011</vt:lpwstr>
  </property>
  <property fmtid="{D5CDD505-2E9C-101B-9397-08002B2CF9AE}" pid="33" name="TemplateName2">
    <vt:lpwstr>CXC 173 2731/1</vt:lpwstr>
  </property>
  <property fmtid="{D5CDD505-2E9C-101B-9397-08002B2CF9AE}" pid="34" name="TemplateVersion2">
    <vt:lpwstr>R1A</vt:lpwstr>
  </property>
  <property fmtid="{D5CDD505-2E9C-101B-9397-08002B2CF9AE}" pid="35" name="PackageNo">
    <vt:lpwstr>LXA 119 603</vt:lpwstr>
  </property>
  <property fmtid="{D5CDD505-2E9C-101B-9397-08002B2CF9AE}" pid="36" name="PackageVersion">
    <vt:lpwstr>R3A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2014-09-11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ContentTypeId">
    <vt:lpwstr>0x010100BB337192E63E44A7A744CE7393F41F4E0033AE7C16A16D614387F8BCBCA706EC4C</vt:lpwstr>
  </property>
  <property fmtid="{D5CDD505-2E9C-101B-9397-08002B2CF9AE}" pid="48" name="_dlc_DocIdItemGuid">
    <vt:lpwstr>a019d228-226f-440a-9a83-e827f657ff41</vt:lpwstr>
  </property>
  <property fmtid="{D5CDD505-2E9C-101B-9397-08002B2CF9AE}" pid="49" name="EriCOLLCategory">
    <vt:lpwstr>1;#Technology|b3747014-464c-4f4a-88e7-23c663dc6c06;#2;#Project|5fd1cb76-0b0e-4149-8caf-738ae6fe14fe;#3;#Research|7f1f7aab-c784-40ec-8666-825d2ac7abef</vt:lpwstr>
  </property>
  <property fmtid="{D5CDD505-2E9C-101B-9397-08002B2CF9AE}" pid="50" name="TaxKeyword">
    <vt:lpwstr/>
  </property>
  <property fmtid="{D5CDD505-2E9C-101B-9397-08002B2CF9AE}" pid="51" name="EriCOLLOrganizationUnit">
    <vt:lpwstr>4;#GF Technology and Portfolio Management|7ac278bb-d2a3-440f-950b-542e9e64b75a</vt:lpwstr>
  </property>
  <property fmtid="{D5CDD505-2E9C-101B-9397-08002B2CF9AE}" pid="52" name="EriCOLLCountry">
    <vt:lpwstr/>
  </property>
  <property fmtid="{D5CDD505-2E9C-101B-9397-08002B2CF9AE}" pid="53" name="EriCOLLCompetence">
    <vt:lpwstr/>
  </property>
  <property fmtid="{D5CDD505-2E9C-101B-9397-08002B2CF9AE}" pid="54" name="EriCOLLCustomer">
    <vt:lpwstr/>
  </property>
  <property fmtid="{D5CDD505-2E9C-101B-9397-08002B2CF9AE}" pid="55" name="EriCOLLProducts">
    <vt:lpwstr/>
  </property>
  <property fmtid="{D5CDD505-2E9C-101B-9397-08002B2CF9AE}" pid="56" name="EriCOLLProjects">
    <vt:lpwstr/>
  </property>
  <property fmtid="{D5CDD505-2E9C-101B-9397-08002B2CF9AE}" pid="57" name="EriCOLLProcess">
    <vt:lpwstr/>
  </property>
</Properties>
</file>